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59" r:id="rId3"/>
    <p:sldId id="355" r:id="rId4"/>
    <p:sldId id="356" r:id="rId5"/>
    <p:sldId id="360" r:id="rId6"/>
    <p:sldId id="362" r:id="rId7"/>
    <p:sldId id="363" r:id="rId8"/>
    <p:sldId id="364" r:id="rId9"/>
    <p:sldId id="365" r:id="rId10"/>
    <p:sldId id="268" r:id="rId11"/>
    <p:sldId id="369" r:id="rId12"/>
    <p:sldId id="367" r:id="rId13"/>
    <p:sldId id="372" r:id="rId14"/>
    <p:sldId id="371" r:id="rId15"/>
    <p:sldId id="374" r:id="rId16"/>
    <p:sldId id="373" r:id="rId1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DA36E-0D19-40B8-B035-D361B7840AC3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139E-3CE4-412D-8A45-FAF43442B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39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57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43B0-B781-E406-36CB-E84165356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AE2DA9-6787-EFB4-A670-3F2F41684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3EB551-B070-715D-B325-6BE8748E0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A29821-9157-906D-397A-DA7CDCB3D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58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18CE-E09D-1F67-ABBE-B66DBEE9D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686437-B0BD-B267-8764-3A7FDC0E4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ECF190-2266-4D9D-5027-C7292B136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7E4329-0EA7-6330-F851-CA42A75AB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5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A287-FD61-1274-F0DF-90DFDD16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AB6053-EA1F-FBDE-615C-DF687CF1E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3110EE-044A-AF57-B2A4-28D5AE97D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6790FB-D3D1-2F8E-2F72-3CE43978B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1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8A1C-4D2E-580A-08F0-FCBCCE502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E9E815-4E2C-D2BB-27ED-7D600D0DD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55F8FF-675F-C120-CFAC-8770C764A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1E2703-8DD7-2796-8473-BD0A9809E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042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86A91-B524-F6C5-25B7-B216D1DAD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809994-02D0-7F2C-CFD5-89F60E25E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7D0521-A0D1-4507-E71D-67387D2AA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8C6192-1B11-6355-243F-936C55D70E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694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0D111-0D01-9FDA-DD06-793F55F4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231BAF-33FB-E716-912A-6A5ECEA81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0C2C82-B436-F38B-89E3-6F5B330BF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FF045-746A-B3C7-F756-438EF948B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03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51EF5-3FDA-C84E-D3B0-12C624DC2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F437DF-ADF7-C172-6CB4-E036C4056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EABF5A-BC65-28EE-9426-3F1A95957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CE073E-EF31-B36A-43A6-87C3257CD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85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A94D9-0433-4294-2A80-82D4F0340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F71AA7-46ED-FAFF-203A-CF9653CAC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B63A2D-BAD4-DF05-393C-394FE0800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E428E4-6328-98F6-7DC0-BDE2E7690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1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D6CF4-275F-23D6-EF3C-F883F13B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1F1498-F22A-821F-A911-384D6F49F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6E86B4-D872-24F8-C4C9-FBD1AB7E0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AA3CB0-ABC1-2FAF-CD14-EA4EB38AA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80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DA63B-E33F-0A35-C62D-0D925F18E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5F0084-F43E-C70A-84BE-D500C297C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CC3635F-0691-5F32-14C2-F83F050BC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BABEEF-C96A-8183-68DB-D95714519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10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BAD71-2F53-7956-5974-F17BBEDF0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6E0550-EE45-89F1-C723-6807724FF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06A339-CCCE-786A-1513-E7A9357A7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D6FC48-105A-9E54-DF6E-6E59F002B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1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01960-4E77-8780-6DBC-7DE8FD96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3BC5D8-B6B6-A148-D177-EBA45F80E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864249-8EF4-C8D4-E133-5ABFA6185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B4D257-F21E-84EE-2FBF-4652EA666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0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1A575-E05B-BBFC-18C7-C49FAC80C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931BC6-F325-D79D-2DD2-8EDA694F6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C2B865-12F7-7714-2896-E03FC4833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BC504A-1335-A3E3-9184-9EDEF4CE9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5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6D321-52EE-E853-7B41-26463CE7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C7B31A-6B57-8202-7A2C-BE11FE11B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292BEE-832A-8298-3298-B22DBF87D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D5D722-7CDF-CA50-2D92-1D4BCA211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4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AD315-ECED-6BD2-1044-C6538F8D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B97429-2979-6FF9-746D-3B6642C2B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1EEE4F-7D6E-C2EA-8CF5-3441D630F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E36BDD-29F0-F465-09A5-8E3F8B696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B1FC2-89C8-4EFD-88AF-8A23066DEA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4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C04A01-B7E1-15A7-671C-ED2591A9B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F6CAF7B-45B9-C390-3056-707FFB262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D1D60E-3C2C-242E-48AA-297BD82C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0113CC-27E3-ACF4-BC1B-76C3F751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7ACD74-08C4-131B-ECF0-9AD54D2C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82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29E0-0159-A57D-634D-E1DE181A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D19E3D-FE2A-CB8C-54A0-0510B8001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F35A20-4710-7826-0689-FEABEE93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4759D-560D-73AD-6C06-1A7954B6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2BE313-65B5-8888-7683-106EB7CE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0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F24346-CA29-2984-B7EC-B83849E4B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B09804-9C7E-745D-2BCC-9945FF621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27F362-D705-A3F4-C0E2-4523B4BB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252FDB-9756-CFFD-9892-441BFBB4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22AABE-F37F-7C0E-983E-4A5186DC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67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1434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6714565"/>
            <a:ext cx="12192000" cy="1434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26A61F-04B5-4631-867F-A1C13149B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04" y="364562"/>
            <a:ext cx="1972060" cy="6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993E9-C088-D399-05F8-D30951EC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0AD7C4-F71C-C956-3922-B0751D29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CC52A-D4FC-350B-D73C-E34D7258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0A0E60-B86B-2505-2839-7B6C18D8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FB970E-68F4-D4D5-4F77-C9B67F20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31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3F4E8-B9FB-702E-74EB-3B553179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FF2CF1-C7B2-91BF-A5C2-31F5D32E8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9B24F7-B562-AE19-BAD4-5454530B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303E18-C72D-036A-3B74-0B554BC1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CAD74E-0954-9CDD-6886-EFB8F818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24A4F-351E-27D9-651E-D80A6400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A63ACD-C3EA-5085-86E4-6D9928B4E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DDF6B9-8E67-EBD4-78BF-8AE4FFF22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CF54A2-8F70-7EFE-F86F-16E6431F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2B1CF5-02F9-55C5-CBF8-0197536A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50DE5B-665C-1F81-1A4B-2BAECD76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81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BAAD4-95B0-B2DD-AA83-DD85E74C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551745-3B57-0BFE-7549-2150ED801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08EF3C-1B66-4E5B-772F-F6E3CE96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FD26F7-5D6E-CCFD-95E3-84C261853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0C591F-B20F-BFF4-DAB0-01ED0B2BD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48C185-BBDE-207D-8E4B-C6C215BF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469EE9-A964-720E-575F-92B359D0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3B0973-D6F7-48E0-C712-69C79002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31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B8EB8E-50E8-BD96-6201-253D6D81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F596BF-6C11-71EB-C6C1-89AD4383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7BA623-BCA1-22D6-463D-AAB899F1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A68E11-DD20-61B8-BBA7-3FCED0F4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8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B2F4D-A192-BDCB-A371-1C1D73F3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3265AD-A391-D27B-2D9A-39F77AC8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B896E-667D-7D41-C4A6-B7C5F7EA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45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65F26-B2C0-FE9E-9056-0683144F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E1AB0-290A-C0AF-7482-4CC39C08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D3818D-22C1-A0F1-9D37-CAB35B791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B41AFB-F5C5-E62C-3109-AE7CEA6B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6F450C-0EC8-5DE3-7848-11925F46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D06423-5BD2-6800-D945-AF793A71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12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C94C5-31A8-20EF-876B-5390BB02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8A632C-F093-B967-1016-1F19FD601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602AEF-C555-43F6-25CA-7E1E3699D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9D4F37-CD24-6983-9113-0EB5CA42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8E5021-6DD1-765B-C3F6-61CEBD24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995F4A-A484-51C5-9A23-A53F6ED1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80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657B89-C307-D9EC-462B-EED376C0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4C0A90-AFD2-2BA9-8ECC-04754132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C168BA-2EB9-FFB5-9CB1-794E17186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72AA38-4A66-4B2D-A41D-3208082B225D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9533C5-1A13-EC98-3B7A-761A3E04C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57DAE0-4B8E-6543-BABD-E15E2DF63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34238-FD6E-4DFF-A8F9-8AE594238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2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775015" y="114505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商標登録 第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6374958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号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D26A61F-04B5-4631-867F-A1C13149B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5" y="1792418"/>
            <a:ext cx="5086350" cy="17890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643D33-F47D-994A-D698-0705869DCCAE}"/>
              </a:ext>
            </a:extLst>
          </p:cNvPr>
          <p:cNvSpPr txBox="1"/>
          <p:nvPr/>
        </p:nvSpPr>
        <p:spPr>
          <a:xfrm>
            <a:off x="8772525" y="6356294"/>
            <a:ext cx="4845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（株）創建　経営企画室タブレットシステム事業部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F4B074-B6B7-EA8B-D172-4DA48A93563B}"/>
              </a:ext>
            </a:extLst>
          </p:cNvPr>
          <p:cNvSpPr txBox="1"/>
          <p:nvPr/>
        </p:nvSpPr>
        <p:spPr>
          <a:xfrm>
            <a:off x="4182334" y="4784209"/>
            <a:ext cx="4845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　時短・業務効率化を目指す　～</a:t>
            </a:r>
            <a:endParaRPr lang="en-US" altLang="ja-JP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AE9723-DBE6-2DA8-47DF-2623A32A3617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56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C364F-0D44-1F26-2B7D-8DF86EE0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AEFAD76-54BC-436E-A80B-F9ED9FE7C023}"/>
              </a:ext>
            </a:extLst>
          </p:cNvPr>
          <p:cNvSpPr/>
          <p:nvPr/>
        </p:nvSpPr>
        <p:spPr>
          <a:xfrm>
            <a:off x="331471" y="1813200"/>
            <a:ext cx="11502178" cy="14870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19BFE4-4E88-EB2F-AC13-3AC1036708F0}"/>
              </a:ext>
            </a:extLst>
          </p:cNvPr>
          <p:cNvSpPr txBox="1"/>
          <p:nvPr/>
        </p:nvSpPr>
        <p:spPr>
          <a:xfrm>
            <a:off x="9775015" y="114505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商標登録 第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6374958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号</a:t>
            </a:r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A6BE1380-863A-BDD0-1AEC-8B17D37DD366}"/>
              </a:ext>
            </a:extLst>
          </p:cNvPr>
          <p:cNvSpPr/>
          <p:nvPr/>
        </p:nvSpPr>
        <p:spPr>
          <a:xfrm>
            <a:off x="-1385406" y="341280"/>
            <a:ext cx="6013121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実際の効果</a:t>
            </a: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C378B5-4635-7F7D-671B-7C0B9046C615}"/>
              </a:ext>
            </a:extLst>
          </p:cNvPr>
          <p:cNvSpPr txBox="1"/>
          <p:nvPr/>
        </p:nvSpPr>
        <p:spPr>
          <a:xfrm>
            <a:off x="888652" y="1912852"/>
            <a:ext cx="1079333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見積～契約の処理時間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％～</a:t>
            </a:r>
            <a:r>
              <a:rPr kumimoji="1"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短縮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例：労働日数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238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最低賃金　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\1,500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想定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残業時間１時間短縮した場合　＝　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\357,000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の経費削減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C813142-5A12-C6A3-A964-C18ABD635DE2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DDF9257-51E0-A1BE-2B93-63D54E1E27AE}"/>
              </a:ext>
            </a:extLst>
          </p:cNvPr>
          <p:cNvCxnSpPr/>
          <p:nvPr/>
        </p:nvCxnSpPr>
        <p:spPr>
          <a:xfrm>
            <a:off x="1945053" y="5896368"/>
            <a:ext cx="1671707" cy="0"/>
          </a:xfrm>
          <a:prstGeom prst="straightConnector1">
            <a:avLst/>
          </a:prstGeom>
          <a:ln w="101600">
            <a:solidFill>
              <a:schemeClr val="tx2">
                <a:lumMod val="10000"/>
                <a:lumOff val="90000"/>
              </a:schemeClr>
            </a:solidFill>
            <a:headEnd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A2A1CEA-EA0F-F7B6-63F7-AEAA60819369}"/>
              </a:ext>
            </a:extLst>
          </p:cNvPr>
          <p:cNvCxnSpPr/>
          <p:nvPr/>
        </p:nvCxnSpPr>
        <p:spPr>
          <a:xfrm>
            <a:off x="5374056" y="5896368"/>
            <a:ext cx="1671707" cy="0"/>
          </a:xfrm>
          <a:prstGeom prst="straightConnector1">
            <a:avLst/>
          </a:prstGeom>
          <a:ln w="101600">
            <a:solidFill>
              <a:schemeClr val="tx2">
                <a:lumMod val="25000"/>
                <a:lumOff val="75000"/>
              </a:schemeClr>
            </a:solidFill>
            <a:headEnd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FEEADE1-E343-ADEA-3F29-7AB98268C978}"/>
              </a:ext>
            </a:extLst>
          </p:cNvPr>
          <p:cNvCxnSpPr/>
          <p:nvPr/>
        </p:nvCxnSpPr>
        <p:spPr>
          <a:xfrm>
            <a:off x="8854320" y="5896368"/>
            <a:ext cx="1671707" cy="0"/>
          </a:xfrm>
          <a:prstGeom prst="straightConnector1">
            <a:avLst/>
          </a:prstGeom>
          <a:ln w="101600">
            <a:solidFill>
              <a:srgbClr val="0071BC"/>
            </a:solidFill>
            <a:headEnd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">
            <a:extLst>
              <a:ext uri="{FF2B5EF4-FFF2-40B4-BE49-F238E27FC236}">
                <a16:creationId xmlns:a16="http://schemas.microsoft.com/office/drawing/2014/main" id="{5E755555-895E-1688-3DFF-697E4BCC127B}"/>
              </a:ext>
            </a:extLst>
          </p:cNvPr>
          <p:cNvSpPr/>
          <p:nvPr/>
        </p:nvSpPr>
        <p:spPr>
          <a:xfrm>
            <a:off x="1696825" y="3787680"/>
            <a:ext cx="2168165" cy="1873809"/>
          </a:xfrm>
          <a:prstGeom prst="ellipse">
            <a:avLst/>
          </a:prstGeom>
          <a:noFill/>
          <a:ln w="1905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FF5EDE9-0750-AADF-D62A-9E5984F3F4CF}"/>
              </a:ext>
            </a:extLst>
          </p:cNvPr>
          <p:cNvSpPr txBox="1"/>
          <p:nvPr/>
        </p:nvSpPr>
        <p:spPr>
          <a:xfrm>
            <a:off x="-612743" y="4262919"/>
            <a:ext cx="6787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見積もり対応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（業者への見積依頼含む）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時間短縮</a:t>
            </a:r>
          </a:p>
        </p:txBody>
      </p:sp>
      <p:sp>
        <p:nvSpPr>
          <p:cNvPr id="19" name="円/楕円 1">
            <a:extLst>
              <a:ext uri="{FF2B5EF4-FFF2-40B4-BE49-F238E27FC236}">
                <a16:creationId xmlns:a16="http://schemas.microsoft.com/office/drawing/2014/main" id="{01346646-DB16-E8A5-1B6B-8937498000A7}"/>
              </a:ext>
            </a:extLst>
          </p:cNvPr>
          <p:cNvSpPr/>
          <p:nvPr/>
        </p:nvSpPr>
        <p:spPr>
          <a:xfrm>
            <a:off x="5125826" y="3721842"/>
            <a:ext cx="2168165" cy="1873809"/>
          </a:xfrm>
          <a:prstGeom prst="ellipse">
            <a:avLst/>
          </a:prstGeom>
          <a:noFill/>
          <a:ln w="1905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1621BC-A8C4-696D-0129-B71991BA511E}"/>
              </a:ext>
            </a:extLst>
          </p:cNvPr>
          <p:cNvSpPr txBox="1"/>
          <p:nvPr/>
        </p:nvSpPr>
        <p:spPr>
          <a:xfrm>
            <a:off x="2780906" y="4197081"/>
            <a:ext cx="6787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契約書・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工事台帳作成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時間短縮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円/楕円 1">
            <a:extLst>
              <a:ext uri="{FF2B5EF4-FFF2-40B4-BE49-F238E27FC236}">
                <a16:creationId xmlns:a16="http://schemas.microsoft.com/office/drawing/2014/main" id="{D400D551-E491-525C-C726-F35DD7B62E90}"/>
              </a:ext>
            </a:extLst>
          </p:cNvPr>
          <p:cNvSpPr/>
          <p:nvPr/>
        </p:nvSpPr>
        <p:spPr>
          <a:xfrm>
            <a:off x="8554827" y="3714191"/>
            <a:ext cx="2168165" cy="1873809"/>
          </a:xfrm>
          <a:prstGeom prst="ellipse">
            <a:avLst/>
          </a:prstGeom>
          <a:noFill/>
          <a:ln w="1905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029BC89-2F21-F62D-1C60-27B193B869A8}"/>
              </a:ext>
            </a:extLst>
          </p:cNvPr>
          <p:cNvSpPr txBox="1"/>
          <p:nvPr/>
        </p:nvSpPr>
        <p:spPr>
          <a:xfrm>
            <a:off x="6077527" y="4309210"/>
            <a:ext cx="6787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発注業務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転記ミス防止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C93EBC-E31D-E4BE-B209-25ACA5695AE2}"/>
              </a:ext>
            </a:extLst>
          </p:cNvPr>
          <p:cNvSpPr txBox="1"/>
          <p:nvPr/>
        </p:nvSpPr>
        <p:spPr>
          <a:xfrm>
            <a:off x="11833648" y="6435090"/>
            <a:ext cx="4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10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9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655F6-DC40-F905-B59B-5363880EC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18D63A-4EBF-74A6-329F-35C9144D0CF2}"/>
              </a:ext>
            </a:extLst>
          </p:cNvPr>
          <p:cNvSpPr txBox="1"/>
          <p:nvPr/>
        </p:nvSpPr>
        <p:spPr>
          <a:xfrm>
            <a:off x="9775015" y="114505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商標登録 第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6374958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号</a:t>
            </a:r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8516B40C-59CC-26B1-5C1C-37E0B3330E80}"/>
              </a:ext>
            </a:extLst>
          </p:cNvPr>
          <p:cNvSpPr/>
          <p:nvPr/>
        </p:nvSpPr>
        <p:spPr>
          <a:xfrm>
            <a:off x="-1385406" y="341280"/>
            <a:ext cx="6013121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実際の効果</a:t>
            </a: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BF81B1-8E5E-B5FB-244A-49891E523139}"/>
              </a:ext>
            </a:extLst>
          </p:cNvPr>
          <p:cNvSpPr/>
          <p:nvPr/>
        </p:nvSpPr>
        <p:spPr>
          <a:xfrm>
            <a:off x="600363" y="1745672"/>
            <a:ext cx="10991273" cy="148705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17AFF5E-5A57-7616-B48C-B2C0B6CB26C4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B9D497C-8013-02EA-7551-C1C896995F9D}"/>
              </a:ext>
            </a:extLst>
          </p:cNvPr>
          <p:cNvCxnSpPr/>
          <p:nvPr/>
        </p:nvCxnSpPr>
        <p:spPr>
          <a:xfrm>
            <a:off x="1945053" y="5896368"/>
            <a:ext cx="1671707" cy="0"/>
          </a:xfrm>
          <a:prstGeom prst="straightConnector1">
            <a:avLst/>
          </a:prstGeom>
          <a:ln w="101600">
            <a:solidFill>
              <a:schemeClr val="tx2">
                <a:lumMod val="10000"/>
                <a:lumOff val="90000"/>
              </a:schemeClr>
            </a:solidFill>
            <a:headEnd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1DF2C48-5507-8280-0AE4-D068BF91A9B6}"/>
              </a:ext>
            </a:extLst>
          </p:cNvPr>
          <p:cNvCxnSpPr/>
          <p:nvPr/>
        </p:nvCxnSpPr>
        <p:spPr>
          <a:xfrm>
            <a:off x="5374056" y="5896368"/>
            <a:ext cx="1671707" cy="0"/>
          </a:xfrm>
          <a:prstGeom prst="straightConnector1">
            <a:avLst/>
          </a:prstGeom>
          <a:ln w="101600">
            <a:solidFill>
              <a:schemeClr val="tx2">
                <a:lumMod val="25000"/>
                <a:lumOff val="75000"/>
              </a:schemeClr>
            </a:solidFill>
            <a:headEnd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A1ADC8D-450D-037F-4B5E-D87B0B72B1FF}"/>
              </a:ext>
            </a:extLst>
          </p:cNvPr>
          <p:cNvCxnSpPr/>
          <p:nvPr/>
        </p:nvCxnSpPr>
        <p:spPr>
          <a:xfrm>
            <a:off x="8939161" y="5896368"/>
            <a:ext cx="1671707" cy="0"/>
          </a:xfrm>
          <a:prstGeom prst="straightConnector1">
            <a:avLst/>
          </a:prstGeom>
          <a:ln w="101600">
            <a:solidFill>
              <a:srgbClr val="0071BC"/>
            </a:solidFill>
            <a:headEnd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">
            <a:extLst>
              <a:ext uri="{FF2B5EF4-FFF2-40B4-BE49-F238E27FC236}">
                <a16:creationId xmlns:a16="http://schemas.microsoft.com/office/drawing/2014/main" id="{89BA7618-BA60-9FAD-E719-6D54DAC70E27}"/>
              </a:ext>
            </a:extLst>
          </p:cNvPr>
          <p:cNvSpPr/>
          <p:nvPr/>
        </p:nvSpPr>
        <p:spPr>
          <a:xfrm>
            <a:off x="1696825" y="3787680"/>
            <a:ext cx="2168165" cy="1873809"/>
          </a:xfrm>
          <a:prstGeom prst="ellipse">
            <a:avLst/>
          </a:prstGeom>
          <a:noFill/>
          <a:ln w="1905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円/楕円 1">
            <a:extLst>
              <a:ext uri="{FF2B5EF4-FFF2-40B4-BE49-F238E27FC236}">
                <a16:creationId xmlns:a16="http://schemas.microsoft.com/office/drawing/2014/main" id="{F9798189-3D80-688A-8937-659B271B7A7F}"/>
              </a:ext>
            </a:extLst>
          </p:cNvPr>
          <p:cNvSpPr/>
          <p:nvPr/>
        </p:nvSpPr>
        <p:spPr>
          <a:xfrm>
            <a:off x="5125826" y="3721842"/>
            <a:ext cx="2168165" cy="1873809"/>
          </a:xfrm>
          <a:prstGeom prst="ellipse">
            <a:avLst/>
          </a:prstGeom>
          <a:noFill/>
          <a:ln w="1905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円/楕円 1">
            <a:extLst>
              <a:ext uri="{FF2B5EF4-FFF2-40B4-BE49-F238E27FC236}">
                <a16:creationId xmlns:a16="http://schemas.microsoft.com/office/drawing/2014/main" id="{0E09593C-5BA8-FCF8-4B4A-C830DA0AF8FA}"/>
              </a:ext>
            </a:extLst>
          </p:cNvPr>
          <p:cNvSpPr/>
          <p:nvPr/>
        </p:nvSpPr>
        <p:spPr>
          <a:xfrm>
            <a:off x="8554827" y="3714191"/>
            <a:ext cx="2168165" cy="1873809"/>
          </a:xfrm>
          <a:prstGeom prst="ellipse">
            <a:avLst/>
          </a:prstGeom>
          <a:noFill/>
          <a:ln w="1905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22EBDC-B381-97D6-8217-0AAD468BD961}"/>
              </a:ext>
            </a:extLst>
          </p:cNvPr>
          <p:cNvSpPr txBox="1"/>
          <p:nvPr/>
        </p:nvSpPr>
        <p:spPr>
          <a:xfrm>
            <a:off x="-791852" y="4262919"/>
            <a:ext cx="7145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効率化により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対応しきれなかった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案件への着手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7C0197-5C28-1BCA-EE78-4C4035362913}"/>
              </a:ext>
            </a:extLst>
          </p:cNvPr>
          <p:cNvSpPr txBox="1"/>
          <p:nvPr/>
        </p:nvSpPr>
        <p:spPr>
          <a:xfrm>
            <a:off x="2629498" y="4189430"/>
            <a:ext cx="7145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素早く正確な</a:t>
            </a:r>
            <a:endParaRPr kumimoji="1"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見積・契約による</a:t>
            </a:r>
            <a:endParaRPr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受注率の上昇</a:t>
            </a:r>
            <a:endParaRPr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C3D336-56EA-45AF-C388-E2527DFE3EFA}"/>
              </a:ext>
            </a:extLst>
          </p:cNvPr>
          <p:cNvSpPr txBox="1"/>
          <p:nvPr/>
        </p:nvSpPr>
        <p:spPr>
          <a:xfrm>
            <a:off x="6150992" y="4327929"/>
            <a:ext cx="7145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顧客満足度アップによる</a:t>
            </a:r>
            <a:endParaRPr kumimoji="1"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リピート案件の増加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CA8265-BC6A-043C-3AC1-D96B98557D44}"/>
              </a:ext>
            </a:extLst>
          </p:cNvPr>
          <p:cNvSpPr txBox="1"/>
          <p:nvPr/>
        </p:nvSpPr>
        <p:spPr>
          <a:xfrm>
            <a:off x="1696825" y="2293101"/>
            <a:ext cx="8914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弊社では受注実績が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  <a:r>
              <a:rPr kumimoji="1"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にアップ</a:t>
            </a:r>
            <a:r>
              <a:rPr kumimoji="1"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案件契約数１人、月</a:t>
            </a:r>
            <a:r>
              <a:rPr kumimoji="1"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契約</a:t>
            </a:r>
            <a:r>
              <a:rPr kumimoji="1"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973BAB-D0D5-6040-9C02-696010962D52}"/>
              </a:ext>
            </a:extLst>
          </p:cNvPr>
          <p:cNvSpPr txBox="1"/>
          <p:nvPr/>
        </p:nvSpPr>
        <p:spPr>
          <a:xfrm>
            <a:off x="11833648" y="6435090"/>
            <a:ext cx="4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11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8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A1D2C-7819-B083-E8B4-BE73E3036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197B7C-254E-79CE-6489-FDF7CA74430B}"/>
              </a:ext>
            </a:extLst>
          </p:cNvPr>
          <p:cNvSpPr txBox="1"/>
          <p:nvPr/>
        </p:nvSpPr>
        <p:spPr>
          <a:xfrm>
            <a:off x="9775015" y="114505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商標登録 第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6374958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号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D99BD8-180A-05D9-EA23-21BF323C43A7}"/>
              </a:ext>
            </a:extLst>
          </p:cNvPr>
          <p:cNvSpPr txBox="1"/>
          <p:nvPr/>
        </p:nvSpPr>
        <p:spPr>
          <a:xfrm>
            <a:off x="2091902" y="2992526"/>
            <a:ext cx="8606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見積</a:t>
            </a:r>
            <a:r>
              <a:rPr lang="en-US" altLang="ja-JP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</a:t>
            </a:r>
            <a:r>
              <a:rPr lang="ja-JP" alt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・受発注</a:t>
            </a:r>
            <a:r>
              <a:rPr lang="en-US" altLang="ja-JP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</a:t>
            </a:r>
            <a:endParaRPr kumimoji="1" lang="en-US" altLang="ja-JP" sz="3200" b="1" dirty="0">
              <a:solidFill>
                <a:schemeClr val="tx2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CAA7EB-FFD4-3903-E6D2-E682C91A9914}"/>
              </a:ext>
            </a:extLst>
          </p:cNvPr>
          <p:cNvSpPr txBox="1"/>
          <p:nvPr/>
        </p:nvSpPr>
        <p:spPr>
          <a:xfrm>
            <a:off x="2222476" y="3902562"/>
            <a:ext cx="860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ご紹介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E56A7D-2693-A357-4D6B-F31361D03F41}"/>
              </a:ext>
            </a:extLst>
          </p:cNvPr>
          <p:cNvCxnSpPr>
            <a:cxnSpLocks/>
          </p:cNvCxnSpPr>
          <p:nvPr/>
        </p:nvCxnSpPr>
        <p:spPr>
          <a:xfrm>
            <a:off x="1997920" y="3739931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842154-2988-028E-B412-F1A9CAE41318}"/>
              </a:ext>
            </a:extLst>
          </p:cNvPr>
          <p:cNvSpPr txBox="1"/>
          <p:nvPr/>
        </p:nvSpPr>
        <p:spPr>
          <a:xfrm>
            <a:off x="11833648" y="6435090"/>
            <a:ext cx="4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12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22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A8842-1C38-FFE7-1458-71F95C24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>
            <a:extLst>
              <a:ext uri="{FF2B5EF4-FFF2-40B4-BE49-F238E27FC236}">
                <a16:creationId xmlns:a16="http://schemas.microsoft.com/office/drawing/2014/main" id="{27ADA46A-18BF-F6FC-7BDC-24AA2B9C2CC7}"/>
              </a:ext>
            </a:extLst>
          </p:cNvPr>
          <p:cNvSpPr/>
          <p:nvPr/>
        </p:nvSpPr>
        <p:spPr>
          <a:xfrm>
            <a:off x="0" y="393536"/>
            <a:ext cx="6013121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受発注</a:t>
            </a:r>
            <a:r>
              <a:rPr kumimoji="1"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    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※IT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導入補助金対象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E616083-AE50-5068-4A43-124265962937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平行四辺形 12">
            <a:extLst>
              <a:ext uri="{FF2B5EF4-FFF2-40B4-BE49-F238E27FC236}">
                <a16:creationId xmlns:a16="http://schemas.microsoft.com/office/drawing/2014/main" id="{90C1482E-0668-163D-4DFA-D795EBEAB094}"/>
              </a:ext>
            </a:extLst>
          </p:cNvPr>
          <p:cNvSpPr/>
          <p:nvPr/>
        </p:nvSpPr>
        <p:spPr>
          <a:xfrm>
            <a:off x="3364704" y="1363705"/>
            <a:ext cx="6013121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基本利用料 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0CD578C-106C-0CCE-0983-6A6CEE890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93011"/>
              </p:ext>
            </p:extLst>
          </p:nvPr>
        </p:nvGraphicFramePr>
        <p:xfrm>
          <a:off x="314037" y="2240170"/>
          <a:ext cx="11490036" cy="418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012">
                  <a:extLst>
                    <a:ext uri="{9D8B030D-6E8A-4147-A177-3AD203B41FA5}">
                      <a16:colId xmlns:a16="http://schemas.microsoft.com/office/drawing/2014/main" val="996778873"/>
                    </a:ext>
                  </a:extLst>
                </a:gridCol>
                <a:gridCol w="3830012">
                  <a:extLst>
                    <a:ext uri="{9D8B030D-6E8A-4147-A177-3AD203B41FA5}">
                      <a16:colId xmlns:a16="http://schemas.microsoft.com/office/drawing/2014/main" val="810597579"/>
                    </a:ext>
                  </a:extLst>
                </a:gridCol>
                <a:gridCol w="3830012">
                  <a:extLst>
                    <a:ext uri="{9D8B030D-6E8A-4147-A177-3AD203B41FA5}">
                      <a16:colId xmlns:a16="http://schemas.microsoft.com/office/drawing/2014/main" val="2770431247"/>
                    </a:ext>
                  </a:extLst>
                </a:gridCol>
              </a:tblGrid>
              <a:tr h="43108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            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初期費用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5502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      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初期導入費用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帳票ロゴ変更・アカウント作成費含む。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95487"/>
                  </a:ext>
                </a:extLst>
              </a:tr>
              <a:tr h="3821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　 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月額利用料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80134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        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ユーザー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177547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          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ユーザー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73952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          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ユーザー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12928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        ～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ユーザー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85151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          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ユーザー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71388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       </a:t>
                      </a:r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サーバー運用費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44181"/>
                  </a:ext>
                </a:extLst>
              </a:tr>
              <a:tr h="42146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       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電子サイン使用料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65750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858D47-1BFE-BBE6-7ED6-EC1522ABD861}"/>
              </a:ext>
            </a:extLst>
          </p:cNvPr>
          <p:cNvSpPr txBox="1"/>
          <p:nvPr/>
        </p:nvSpPr>
        <p:spPr>
          <a:xfrm>
            <a:off x="2965121" y="35290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¥36,000‐/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3BBD02-B2A2-EDE5-1B4F-12D3730D88EB}"/>
              </a:ext>
            </a:extLst>
          </p:cNvPr>
          <p:cNvSpPr txBox="1"/>
          <p:nvPr/>
        </p:nvSpPr>
        <p:spPr>
          <a:xfrm>
            <a:off x="2965121" y="3968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¥46,000‐/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192322-8C40-5F90-AB6D-DA1C1C1A1820}"/>
              </a:ext>
            </a:extLst>
          </p:cNvPr>
          <p:cNvSpPr txBox="1"/>
          <p:nvPr/>
        </p:nvSpPr>
        <p:spPr>
          <a:xfrm>
            <a:off x="2965121" y="43805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¥56,000‐/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A39343-F1CF-F792-C652-71E5B8DEAEBF}"/>
              </a:ext>
            </a:extLst>
          </p:cNvPr>
          <p:cNvSpPr txBox="1"/>
          <p:nvPr/>
        </p:nvSpPr>
        <p:spPr>
          <a:xfrm>
            <a:off x="2965121" y="47861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¥70,000‐/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320108-A03D-D0E1-1DE3-329595F8524D}"/>
              </a:ext>
            </a:extLst>
          </p:cNvPr>
          <p:cNvSpPr txBox="1"/>
          <p:nvPr/>
        </p:nvSpPr>
        <p:spPr>
          <a:xfrm>
            <a:off x="2965121" y="52344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¥100,000‐/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C9509E-679C-765C-82FA-9BCD30921D9D}"/>
              </a:ext>
            </a:extLst>
          </p:cNvPr>
          <p:cNvSpPr txBox="1"/>
          <p:nvPr/>
        </p:nvSpPr>
        <p:spPr>
          <a:xfrm>
            <a:off x="2965121" y="5650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¥20,000‐/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427AAF-90C5-36C3-4D47-3AC5FA78AB79}"/>
              </a:ext>
            </a:extLst>
          </p:cNvPr>
          <p:cNvSpPr txBox="1"/>
          <p:nvPr/>
        </p:nvSpPr>
        <p:spPr>
          <a:xfrm>
            <a:off x="2844801" y="60739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¥100‐/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通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3A7559-8EAC-A4F1-FA52-F0A4E5F0B8E4}"/>
              </a:ext>
            </a:extLst>
          </p:cNvPr>
          <p:cNvSpPr txBox="1"/>
          <p:nvPr/>
        </p:nvSpPr>
        <p:spPr>
          <a:xfrm>
            <a:off x="2965121" y="26670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¥500,000‐/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E9BB2E-F7A8-D1D4-896B-451D88335784}"/>
              </a:ext>
            </a:extLst>
          </p:cNvPr>
          <p:cNvSpPr txBox="1"/>
          <p:nvPr/>
        </p:nvSpPr>
        <p:spPr>
          <a:xfrm>
            <a:off x="8234466" y="5649352"/>
            <a:ext cx="320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社様あたり　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17D8B7-3B63-1621-E5EE-AC616AD1D695}"/>
              </a:ext>
            </a:extLst>
          </p:cNvPr>
          <p:cNvSpPr txBox="1"/>
          <p:nvPr/>
        </p:nvSpPr>
        <p:spPr>
          <a:xfrm>
            <a:off x="8234466" y="6082795"/>
            <a:ext cx="320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1PDF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あたり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0C23D4-C7C0-B404-626C-A6CD56DF95F4}"/>
              </a:ext>
            </a:extLst>
          </p:cNvPr>
          <p:cNvSpPr txBox="1"/>
          <p:nvPr/>
        </p:nvSpPr>
        <p:spPr>
          <a:xfrm>
            <a:off x="11833648" y="6435090"/>
            <a:ext cx="4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13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484E6A-6751-099D-EE61-867705665101}"/>
              </a:ext>
            </a:extLst>
          </p:cNvPr>
          <p:cNvSpPr txBox="1"/>
          <p:nvPr/>
        </p:nvSpPr>
        <p:spPr>
          <a:xfrm>
            <a:off x="7835435" y="2020682"/>
            <a:ext cx="396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注</a:t>
            </a:r>
            <a:r>
              <a:rPr kumimoji="1" lang="en-US" altLang="ja-JP" sz="1200" dirty="0"/>
              <a:t>)</a:t>
            </a:r>
            <a:r>
              <a:rPr lang="ja-JP" altLang="en-US" sz="1200" dirty="0"/>
              <a:t>サーバー運用費</a:t>
            </a:r>
            <a:r>
              <a:rPr kumimoji="1" lang="ja-JP" altLang="en-US" sz="1200" dirty="0"/>
              <a:t>は毎月固定費用として発生致します。</a:t>
            </a:r>
            <a:endParaRPr kumimoji="1" lang="en-US" altLang="ja-JP" sz="12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87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9CD7C-03FE-D50F-7093-1B59A61A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辺形 3">
            <a:extLst>
              <a:ext uri="{FF2B5EF4-FFF2-40B4-BE49-F238E27FC236}">
                <a16:creationId xmlns:a16="http://schemas.microsoft.com/office/drawing/2014/main" id="{7A4979A7-B204-0303-C4DB-51C5D74BE01F}"/>
              </a:ext>
            </a:extLst>
          </p:cNvPr>
          <p:cNvSpPr/>
          <p:nvPr/>
        </p:nvSpPr>
        <p:spPr>
          <a:xfrm>
            <a:off x="0" y="393536"/>
            <a:ext cx="6013121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見積</a:t>
            </a:r>
            <a:r>
              <a:rPr kumimoji="1"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       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※IT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導入補助金対象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656A4C2-BD71-5747-D5D8-BEE733E31B08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664E9BE4-0072-BB1E-C621-C077AA51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100"/>
              </p:ext>
            </p:extLst>
          </p:nvPr>
        </p:nvGraphicFramePr>
        <p:xfrm>
          <a:off x="346364" y="2281383"/>
          <a:ext cx="11443855" cy="254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504">
                  <a:extLst>
                    <a:ext uri="{9D8B030D-6E8A-4147-A177-3AD203B41FA5}">
                      <a16:colId xmlns:a16="http://schemas.microsoft.com/office/drawing/2014/main" val="1310554342"/>
                    </a:ext>
                  </a:extLst>
                </a:gridCol>
                <a:gridCol w="3838887">
                  <a:extLst>
                    <a:ext uri="{9D8B030D-6E8A-4147-A177-3AD203B41FA5}">
                      <a16:colId xmlns:a16="http://schemas.microsoft.com/office/drawing/2014/main" val="168087582"/>
                    </a:ext>
                  </a:extLst>
                </a:gridCol>
                <a:gridCol w="3825464">
                  <a:extLst>
                    <a:ext uri="{9D8B030D-6E8A-4147-A177-3AD203B41FA5}">
                      <a16:colId xmlns:a16="http://schemas.microsoft.com/office/drawing/2014/main" val="3622737631"/>
                    </a:ext>
                  </a:extLst>
                </a:gridCol>
              </a:tblGrid>
              <a:tr h="41839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      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初期費用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46278"/>
                  </a:ext>
                </a:extLst>
              </a:tr>
              <a:tr h="5144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初期導入費用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    　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￥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150,000-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帳票ロゴ変更・アカウント作成費含む</a:t>
                      </a:r>
                      <a:r>
                        <a:rPr kumimoji="1" lang="ja-JP" altLang="en-US" b="1" dirty="0"/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821561"/>
                  </a:ext>
                </a:extLst>
              </a:tr>
              <a:tr h="43477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月額利用料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03747"/>
                  </a:ext>
                </a:extLst>
              </a:tr>
              <a:tr h="421635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～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ユーザー　　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￥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20,000-/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21318"/>
                  </a:ext>
                </a:extLst>
              </a:tr>
              <a:tr h="371993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     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79256"/>
                  </a:ext>
                </a:extLst>
              </a:tr>
              <a:tr h="38011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52829"/>
                  </a:ext>
                </a:extLst>
              </a:tr>
            </a:tbl>
          </a:graphicData>
        </a:graphic>
      </p:graphicFrame>
      <p:sp>
        <p:nvSpPr>
          <p:cNvPr id="2" name="平行四辺形 1">
            <a:extLst>
              <a:ext uri="{FF2B5EF4-FFF2-40B4-BE49-F238E27FC236}">
                <a16:creationId xmlns:a16="http://schemas.microsoft.com/office/drawing/2014/main" id="{8636242D-6816-8261-CB27-37EC1FAAEE96}"/>
              </a:ext>
            </a:extLst>
          </p:cNvPr>
          <p:cNvSpPr/>
          <p:nvPr/>
        </p:nvSpPr>
        <p:spPr>
          <a:xfrm>
            <a:off x="3364704" y="1363705"/>
            <a:ext cx="6013121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基本利用料 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033999-338D-B6FF-DBF4-F53E29372202}"/>
              </a:ext>
            </a:extLst>
          </p:cNvPr>
          <p:cNvSpPr txBox="1"/>
          <p:nvPr/>
        </p:nvSpPr>
        <p:spPr>
          <a:xfrm>
            <a:off x="11833648" y="6435090"/>
            <a:ext cx="4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14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40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0CDA-807B-C504-0208-57AE32EA4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81EB1D4D-5E71-1062-D0F0-3C89839AF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77129"/>
              </p:ext>
            </p:extLst>
          </p:nvPr>
        </p:nvGraphicFramePr>
        <p:xfrm>
          <a:off x="888330" y="1467640"/>
          <a:ext cx="10770270" cy="4954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16970">
                  <a:extLst>
                    <a:ext uri="{9D8B030D-6E8A-4147-A177-3AD203B41FA5}">
                      <a16:colId xmlns:a16="http://schemas.microsoft.com/office/drawing/2014/main" val="536501043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148045945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1711245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機能内容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見積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PRO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受発注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PRO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27531"/>
                  </a:ext>
                </a:extLst>
              </a:tr>
              <a:tr h="36433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自社商品の設定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66796"/>
                  </a:ext>
                </a:extLst>
              </a:tr>
              <a:tr h="345441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自社価格の設定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9014"/>
                  </a:ext>
                </a:extLst>
              </a:tr>
              <a:tr h="34988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見積作成機能関係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2712"/>
                  </a:ext>
                </a:extLst>
              </a:tr>
              <a:tr h="302259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見積承認機能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2552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見積明細作成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58609"/>
                  </a:ext>
                </a:extLst>
              </a:tr>
              <a:tr h="406527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契約書関連作成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（電子契約機能含む）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92596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発注書作成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33277"/>
                  </a:ext>
                </a:extLst>
              </a:tr>
              <a:tr h="302259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その他契約後帳票作成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2602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帳票の変更・追加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7565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システムのカスタマイズ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21280"/>
                  </a:ext>
                </a:extLst>
              </a:tr>
              <a:tr h="340041">
                <a:tc>
                  <a:txBody>
                    <a:bodyPr/>
                    <a:lstStyle/>
                    <a:p>
                      <a:r>
                        <a:rPr kumimoji="1" lang="ja-JP" altLang="en-US" sz="14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他システムとの</a:t>
                      </a:r>
                      <a:r>
                        <a:rPr kumimoji="1" lang="en-US" altLang="ja-JP" sz="14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API</a:t>
                      </a:r>
                      <a:r>
                        <a:rPr kumimoji="1" lang="ja-JP" altLang="en-US" sz="14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連携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43044"/>
                  </a:ext>
                </a:extLst>
              </a:tr>
              <a:tr h="261116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初期導入費用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\150,000</a:t>
                      </a:r>
                      <a:r>
                        <a:rPr kumimoji="1" lang="ja-JP" altLang="en-US" sz="1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\500,000</a:t>
                      </a:r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61302"/>
                  </a:ext>
                </a:extLst>
              </a:tr>
              <a:tr h="362711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月額費用</a:t>
                      </a:r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\20,000</a:t>
                      </a:r>
                      <a:r>
                        <a:rPr kumimoji="1" lang="ja-JP" altLang="en-US" sz="1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～（</a:t>
                      </a:r>
                      <a:r>
                        <a:rPr kumimoji="1" lang="en-US" altLang="ja-JP" sz="1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アカウントまで）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\36,000</a:t>
                      </a:r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～（</a:t>
                      </a:r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アカウントまで）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108239"/>
                  </a:ext>
                </a:extLst>
              </a:tr>
            </a:tbl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3E29FC6-088B-7EA9-4622-11F8C9649713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F3969917-1D9C-6B68-8738-D3028A8BB31B}"/>
              </a:ext>
            </a:extLst>
          </p:cNvPr>
          <p:cNvSpPr/>
          <p:nvPr/>
        </p:nvSpPr>
        <p:spPr>
          <a:xfrm>
            <a:off x="-828675" y="412586"/>
            <a:ext cx="6013121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「即決革命」機能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782BD4-B61D-DDF0-E16C-7B97206D8EB5}"/>
              </a:ext>
            </a:extLst>
          </p:cNvPr>
          <p:cNvSpPr txBox="1"/>
          <p:nvPr/>
        </p:nvSpPr>
        <p:spPr>
          <a:xfrm>
            <a:off x="11833648" y="6435090"/>
            <a:ext cx="4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15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516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7CC36-7D53-8B81-F34C-043BF79D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8D7FCF-27C8-A9C9-48DF-376F9C4B547C}"/>
              </a:ext>
            </a:extLst>
          </p:cNvPr>
          <p:cNvSpPr txBox="1"/>
          <p:nvPr/>
        </p:nvSpPr>
        <p:spPr>
          <a:xfrm>
            <a:off x="9775015" y="1145053"/>
            <a:ext cx="2108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商標登録 第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6374958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号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5791BB9-E65F-CA87-A101-5630C483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19506"/>
              </p:ext>
            </p:extLst>
          </p:nvPr>
        </p:nvGraphicFramePr>
        <p:xfrm>
          <a:off x="2868794" y="1621799"/>
          <a:ext cx="6454412" cy="3480930"/>
        </p:xfrm>
        <a:graphic>
          <a:graphicData uri="http://schemas.openxmlformats.org/drawingml/2006/table">
            <a:tbl>
              <a:tblPr/>
              <a:tblGrid>
                <a:gridCol w="200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商号</a:t>
                      </a:r>
                    </a:p>
                  </a:txBody>
                  <a:tcPr marL="360000" marR="142875" marT="180000" marB="1428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6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株式会社</a:t>
                      </a:r>
                      <a:r>
                        <a:rPr lang="ja-JP" altLang="en-US" sz="16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創建　経営企画室　　　　　　　　　　　ﾀﾌﾞﾚｯﾄｼｽﾃﾑ事業部　</a:t>
                      </a:r>
                      <a:endParaRPr lang="en-US" altLang="ja-JP" sz="16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fontAlgn="ctr"/>
                      <a:r>
                        <a:rPr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https://www.k-skn.com/</a:t>
                      </a:r>
                      <a:endParaRPr lang="zh-CN" altLang="en-US" sz="16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96000" marR="142875" marT="144000" marB="144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本社</a:t>
                      </a:r>
                    </a:p>
                  </a:txBody>
                  <a:tcPr marL="360000" marR="142875" marT="180000" marB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6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大阪市中央区淡路町三丁目</a:t>
                      </a:r>
                      <a:r>
                        <a:rPr lang="en-US" altLang="zh-CN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lang="zh-CN" altLang="en-US" sz="16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番</a:t>
                      </a:r>
                      <a:r>
                        <a:rPr lang="en-US" altLang="zh-CN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13</a:t>
                      </a:r>
                      <a:r>
                        <a:rPr kumimoji="1" lang="zh-CN" altLang="en-US" sz="1600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号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　　創建御堂筋ビル５階</a:t>
                      </a:r>
                      <a:endParaRPr kumimoji="1" lang="zh-CN" altLang="en-US" sz="1600" kern="12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396000" marR="142875" marT="142875" marB="144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電話番号</a:t>
                      </a:r>
                    </a:p>
                  </a:txBody>
                  <a:tcPr marL="360000" marR="142875" marT="180000" marB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ja-JP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06-</a:t>
                      </a:r>
                      <a:r>
                        <a:rPr lang="ja-JP" altLang="en-US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７１７５</a:t>
                      </a:r>
                      <a:r>
                        <a:rPr lang="en-US" altLang="ja-JP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-</a:t>
                      </a:r>
                      <a:r>
                        <a:rPr lang="ja-JP" altLang="en-US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８５８</a:t>
                      </a:r>
                      <a:r>
                        <a:rPr lang="en-US" altLang="ja-JP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（部署直通）</a:t>
                      </a:r>
                      <a:endParaRPr lang="en-US" altLang="ja-JP" sz="18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96000" marR="142875" marT="142875" marB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資本金</a:t>
                      </a:r>
                    </a:p>
                  </a:txBody>
                  <a:tcPr marL="360000" marR="142875" marT="180000" marB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</a:t>
                      </a:r>
                      <a:r>
                        <a:rPr lang="en-US" altLang="ja-JP" sz="18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0,000,000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円</a:t>
                      </a:r>
                    </a:p>
                  </a:txBody>
                  <a:tcPr marL="396000" marR="142875" marT="142875" marB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代表取締役社長</a:t>
                      </a:r>
                    </a:p>
                  </a:txBody>
                  <a:tcPr marL="360000" marR="142875" marT="180000" marB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kumimoji="1" lang="zh-TW" altLang="en-US" sz="1600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吉村 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卓也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marL="396000" marR="142875" marT="142875" marB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平行四辺形 3">
            <a:extLst>
              <a:ext uri="{FF2B5EF4-FFF2-40B4-BE49-F238E27FC236}">
                <a16:creationId xmlns:a16="http://schemas.microsoft.com/office/drawing/2014/main" id="{494D40FB-8B34-E556-B9B0-AB236C8A896F}"/>
              </a:ext>
            </a:extLst>
          </p:cNvPr>
          <p:cNvSpPr/>
          <p:nvPr/>
        </p:nvSpPr>
        <p:spPr>
          <a:xfrm>
            <a:off x="1488427" y="516183"/>
            <a:ext cx="9465276" cy="782758"/>
          </a:xfrm>
          <a:prstGeom prst="parallelogram">
            <a:avLst>
              <a:gd name="adj" fmla="val 0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会社概要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97C5ED-9BC9-C9F6-CDB6-B8BB540F26C9}"/>
              </a:ext>
            </a:extLst>
          </p:cNvPr>
          <p:cNvSpPr txBox="1"/>
          <p:nvPr/>
        </p:nvSpPr>
        <p:spPr>
          <a:xfrm>
            <a:off x="2265226" y="5449650"/>
            <a:ext cx="7911677" cy="892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担当：赤井　貴哉　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akai@kk-soken.co.jp  </a:t>
            </a:r>
          </a:p>
          <a:p>
            <a:pPr algn="ctr">
              <a:lnSpc>
                <a:spcPts val="2400"/>
              </a:lnSpc>
            </a:pPr>
            <a:r>
              <a:rPr lang="en-US" altLang="ja-JP" sz="1400" dirty="0">
                <a:solidFill>
                  <a:srgbClr val="0046D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Tel:06-6221-0001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代表）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平日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18:0</a:t>
            </a:r>
            <a:r>
              <a:rPr lang="en-US" altLang="ja-JP" sz="1400" spc="-300" dirty="0">
                <a:latin typeface="Meiryo UI" panose="020B0604030504040204" pitchFamily="50" charset="-128"/>
                <a:ea typeface="Meiryo UI" panose="020B0604030504040204" pitchFamily="50" charset="-128"/>
              </a:rPr>
              <a:t>0        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（お</a:t>
            </a:r>
            <a:r>
              <a:rPr lang="ja-JP" altLang="en-US" sz="1100" spc="-300" dirty="0">
                <a:latin typeface="Meiryo UI" panose="020B0604030504040204" pitchFamily="50" charset="-128"/>
                <a:ea typeface="Meiryo UI" panose="020B0604030504040204" pitchFamily="50" charset="-128"/>
              </a:rPr>
              <a:t>盆・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年末年始を除く）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</a:pPr>
            <a:r>
              <a:rPr lang="en-US" altLang="ja-JP" sz="1800" b="1" spc="1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https://www.sokketsu-kakumei.com</a:t>
            </a:r>
            <a:endParaRPr lang="en-US" altLang="ja-JP" sz="1600" b="1" spc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B9F4FB34-5C1D-ACBA-B590-8D57F55CB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98" y="5425587"/>
            <a:ext cx="1155053" cy="115505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A8A936-3B3A-C928-422C-3C001E36281C}"/>
              </a:ext>
            </a:extLst>
          </p:cNvPr>
          <p:cNvSpPr txBox="1"/>
          <p:nvPr/>
        </p:nvSpPr>
        <p:spPr>
          <a:xfrm>
            <a:off x="11833648" y="6435090"/>
            <a:ext cx="4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16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125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8A12-8C40-09C1-2857-8B5051C8B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23A98CF-2ECC-3A78-2D96-E8E95FA7FFF4}"/>
              </a:ext>
            </a:extLst>
          </p:cNvPr>
          <p:cNvSpPr/>
          <p:nvPr/>
        </p:nvSpPr>
        <p:spPr>
          <a:xfrm>
            <a:off x="2003176" y="4560794"/>
            <a:ext cx="6852500" cy="548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D0BFC6B-0120-C19A-ECBA-0E786725CA71}"/>
              </a:ext>
            </a:extLst>
          </p:cNvPr>
          <p:cNvSpPr/>
          <p:nvPr/>
        </p:nvSpPr>
        <p:spPr>
          <a:xfrm>
            <a:off x="2003176" y="2821452"/>
            <a:ext cx="6852500" cy="548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5C8854-CEE0-FEE1-430F-945B813E8114}"/>
              </a:ext>
            </a:extLst>
          </p:cNvPr>
          <p:cNvSpPr/>
          <p:nvPr/>
        </p:nvSpPr>
        <p:spPr>
          <a:xfrm>
            <a:off x="2003176" y="2030185"/>
            <a:ext cx="6852500" cy="548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D1CA56E-106D-B96E-BBEA-3E596D3A59CB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405EFD-0797-3C80-5429-B2105E74FDE9}"/>
              </a:ext>
            </a:extLst>
          </p:cNvPr>
          <p:cNvSpPr txBox="1"/>
          <p:nvPr/>
        </p:nvSpPr>
        <p:spPr>
          <a:xfrm>
            <a:off x="595745" y="592180"/>
            <a:ext cx="77340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課題について　　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ホームベース 1">
            <a:extLst>
              <a:ext uri="{FF2B5EF4-FFF2-40B4-BE49-F238E27FC236}">
                <a16:creationId xmlns:a16="http://schemas.microsoft.com/office/drawing/2014/main" id="{CD4992F4-9B0F-6026-C560-311BB94E9897}"/>
              </a:ext>
            </a:extLst>
          </p:cNvPr>
          <p:cNvSpPr/>
          <p:nvPr/>
        </p:nvSpPr>
        <p:spPr>
          <a:xfrm>
            <a:off x="1103076" y="1984125"/>
            <a:ext cx="900100" cy="547628"/>
          </a:xfrm>
          <a:prstGeom prst="homePlate">
            <a:avLst/>
          </a:prstGeom>
          <a:solidFill>
            <a:srgbClr val="0071BC"/>
          </a:solidFill>
          <a:ln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E05F97-2A7D-F543-8ADD-628387AA28FD}"/>
              </a:ext>
            </a:extLst>
          </p:cNvPr>
          <p:cNvSpPr txBox="1"/>
          <p:nvPr/>
        </p:nvSpPr>
        <p:spPr>
          <a:xfrm>
            <a:off x="2076626" y="2119743"/>
            <a:ext cx="767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u="none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手作業による入力ミスや転記漏れ、</a:t>
            </a:r>
            <a:r>
              <a:rPr lang="ja-JP" altLang="en-US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契約に結びつかない見積が多い。</a:t>
            </a:r>
            <a:endParaRPr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ホームベース 34">
            <a:extLst>
              <a:ext uri="{FF2B5EF4-FFF2-40B4-BE49-F238E27FC236}">
                <a16:creationId xmlns:a16="http://schemas.microsoft.com/office/drawing/2014/main" id="{9169E19C-1734-A262-85B1-854A1181A0A6}"/>
              </a:ext>
            </a:extLst>
          </p:cNvPr>
          <p:cNvSpPr/>
          <p:nvPr/>
        </p:nvSpPr>
        <p:spPr>
          <a:xfrm>
            <a:off x="1103076" y="2821863"/>
            <a:ext cx="900100" cy="547628"/>
          </a:xfrm>
          <a:prstGeom prst="homePlate">
            <a:avLst/>
          </a:prstGeom>
          <a:solidFill>
            <a:srgbClr val="0071BC"/>
          </a:solidFill>
          <a:ln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44893E-08F1-7D62-5BD9-978584F81297}"/>
              </a:ext>
            </a:extLst>
          </p:cNvPr>
          <p:cNvSpPr txBox="1"/>
          <p:nvPr/>
        </p:nvSpPr>
        <p:spPr>
          <a:xfrm>
            <a:off x="2076626" y="2893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u="none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見積書の作成に時間がかかり、顧客への提出が遅れてしまう。</a:t>
            </a:r>
            <a:endParaRPr lang="en-US" altLang="ja-JP" sz="1800" b="1" u="none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38">
            <a:extLst>
              <a:ext uri="{FF2B5EF4-FFF2-40B4-BE49-F238E27FC236}">
                <a16:creationId xmlns:a16="http://schemas.microsoft.com/office/drawing/2014/main" id="{ACADABA0-1C56-DAF7-5B4A-775AC04AB94A}"/>
              </a:ext>
            </a:extLst>
          </p:cNvPr>
          <p:cNvSpPr/>
          <p:nvPr/>
        </p:nvSpPr>
        <p:spPr>
          <a:xfrm>
            <a:off x="1103076" y="3667217"/>
            <a:ext cx="900100" cy="547628"/>
          </a:xfrm>
          <a:prstGeom prst="homePlate">
            <a:avLst/>
          </a:prstGeom>
          <a:solidFill>
            <a:srgbClr val="0071BC"/>
          </a:solidFill>
          <a:ln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115A27-6ED2-D15B-3857-F2D30C4AEFB3}"/>
              </a:ext>
            </a:extLst>
          </p:cNvPr>
          <p:cNvSpPr/>
          <p:nvPr/>
        </p:nvSpPr>
        <p:spPr>
          <a:xfrm>
            <a:off x="2003176" y="3656811"/>
            <a:ext cx="6852500" cy="548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D1C982-D221-B5B8-6644-8866CA589F3E}"/>
              </a:ext>
            </a:extLst>
          </p:cNvPr>
          <p:cNvSpPr txBox="1"/>
          <p:nvPr/>
        </p:nvSpPr>
        <p:spPr>
          <a:xfrm>
            <a:off x="2076626" y="37723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u="none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過去の見積データを探すのに手間取る。</a:t>
            </a:r>
            <a:endParaRPr lang="en-US" altLang="ja-JP" sz="1800" b="1" u="none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14ABAD-26B7-5972-EF18-41822006A5D0}"/>
              </a:ext>
            </a:extLst>
          </p:cNvPr>
          <p:cNvSpPr txBox="1"/>
          <p:nvPr/>
        </p:nvSpPr>
        <p:spPr>
          <a:xfrm>
            <a:off x="2003176" y="4627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u="none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外出先やリモートワーク環境で見積作成・承認ができない。</a:t>
            </a:r>
            <a:endParaRPr lang="en-US" altLang="ja-JP" sz="1800" b="1" u="none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ホームベース 38">
            <a:extLst>
              <a:ext uri="{FF2B5EF4-FFF2-40B4-BE49-F238E27FC236}">
                <a16:creationId xmlns:a16="http://schemas.microsoft.com/office/drawing/2014/main" id="{CDB793F0-D1C7-E29F-8C0A-C9868A9827FA}"/>
              </a:ext>
            </a:extLst>
          </p:cNvPr>
          <p:cNvSpPr/>
          <p:nvPr/>
        </p:nvSpPr>
        <p:spPr>
          <a:xfrm>
            <a:off x="1103076" y="4553840"/>
            <a:ext cx="900100" cy="547628"/>
          </a:xfrm>
          <a:prstGeom prst="homePlate">
            <a:avLst/>
          </a:prstGeom>
          <a:solidFill>
            <a:srgbClr val="0071BC"/>
          </a:solidFill>
          <a:ln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ホームベース 38">
            <a:extLst>
              <a:ext uri="{FF2B5EF4-FFF2-40B4-BE49-F238E27FC236}">
                <a16:creationId xmlns:a16="http://schemas.microsoft.com/office/drawing/2014/main" id="{62D6E2EE-D479-EF80-6A61-87E6FDDDF1A9}"/>
              </a:ext>
            </a:extLst>
          </p:cNvPr>
          <p:cNvSpPr/>
          <p:nvPr/>
        </p:nvSpPr>
        <p:spPr>
          <a:xfrm>
            <a:off x="1103076" y="5458615"/>
            <a:ext cx="900100" cy="547628"/>
          </a:xfrm>
          <a:prstGeom prst="homePlate">
            <a:avLst/>
          </a:prstGeom>
          <a:solidFill>
            <a:srgbClr val="0071BC"/>
          </a:solidFill>
          <a:ln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0A6280A-DB6E-AE98-1440-74032B6FD5C5}"/>
              </a:ext>
            </a:extLst>
          </p:cNvPr>
          <p:cNvSpPr/>
          <p:nvPr/>
        </p:nvSpPr>
        <p:spPr>
          <a:xfrm>
            <a:off x="2003176" y="5464777"/>
            <a:ext cx="6852500" cy="548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F2783C9-26F9-3539-FDA5-4BC2E5CE8DC3}"/>
              </a:ext>
            </a:extLst>
          </p:cNvPr>
          <p:cNvSpPr txBox="1"/>
          <p:nvPr/>
        </p:nvSpPr>
        <p:spPr>
          <a:xfrm>
            <a:off x="2003176" y="55477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u="none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見積書のフォーマットが統一されておらず管理が煩雑。</a:t>
            </a:r>
            <a:endParaRPr lang="en-US" altLang="ja-JP" sz="1800" b="1" u="none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809F6EA-5E86-A5FD-40DD-7B2DE6844416}"/>
              </a:ext>
            </a:extLst>
          </p:cNvPr>
          <p:cNvSpPr txBox="1"/>
          <p:nvPr/>
        </p:nvSpPr>
        <p:spPr>
          <a:xfrm>
            <a:off x="356695" y="1399669"/>
            <a:ext cx="838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日々の見積、契約作成業務において以下のような課題を感じていませんか？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AA9CDC0-A8F7-0A2A-15AE-2BA3097AE442}"/>
              </a:ext>
            </a:extLst>
          </p:cNvPr>
          <p:cNvSpPr txBox="1"/>
          <p:nvPr/>
        </p:nvSpPr>
        <p:spPr>
          <a:xfrm>
            <a:off x="461818" y="6265820"/>
            <a:ext cx="11268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DLaM Display" panose="020F0502020204030204" pitchFamily="2" charset="0"/>
              </a:rPr>
              <a:t>もし一つでも当てはまるようでしたら、弊社の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DLaM Display" panose="020F0502020204030204" pitchFamily="2" charset="0"/>
              </a:rPr>
              <a:t>『</a:t>
            </a:r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DLaM Display" panose="020F0502020204030204" pitchFamily="2" charset="0"/>
              </a:rPr>
              <a:t>見積アプリ　即決革命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DLaM Display" panose="020F0502020204030204" pitchFamily="2" charset="0"/>
              </a:rPr>
              <a:t>』</a:t>
            </a:r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DLaM Display" panose="020F0502020204030204" pitchFamily="2" charset="0"/>
              </a:rPr>
              <a:t>がお役に立てると確信しております。</a:t>
            </a:r>
            <a:endParaRPr lang="ja-JP" altLang="en-US" sz="2000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801FE5-9663-5004-45CE-5EEF8135B08A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61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3C96F-F4BD-4E2D-AB3B-C7B984100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467782-3F5B-7E0B-703B-12191033A43D}"/>
              </a:ext>
            </a:extLst>
          </p:cNvPr>
          <p:cNvSpPr txBox="1"/>
          <p:nvPr/>
        </p:nvSpPr>
        <p:spPr>
          <a:xfrm>
            <a:off x="443345" y="462871"/>
            <a:ext cx="77340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一般的なフロー　　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90A6821-268A-6771-B24C-66610DDC5395}"/>
              </a:ext>
            </a:extLst>
          </p:cNvPr>
          <p:cNvCxnSpPr>
            <a:cxnSpLocks/>
          </p:cNvCxnSpPr>
          <p:nvPr/>
        </p:nvCxnSpPr>
        <p:spPr>
          <a:xfrm>
            <a:off x="443345" y="11176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フローチャート: 手操作入力 8">
            <a:extLst>
              <a:ext uri="{FF2B5EF4-FFF2-40B4-BE49-F238E27FC236}">
                <a16:creationId xmlns:a16="http://schemas.microsoft.com/office/drawing/2014/main" id="{AA060893-7161-E0DB-537E-A97B2D8C6294}"/>
              </a:ext>
            </a:extLst>
          </p:cNvPr>
          <p:cNvSpPr/>
          <p:nvPr/>
        </p:nvSpPr>
        <p:spPr>
          <a:xfrm rot="5400000">
            <a:off x="428288" y="1200825"/>
            <a:ext cx="1832364" cy="2141561"/>
          </a:xfrm>
          <a:prstGeom prst="flowChartManualInpu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B17131-06E1-EE69-B439-ABFDCA31AD93}"/>
              </a:ext>
            </a:extLst>
          </p:cNvPr>
          <p:cNvSpPr txBox="1"/>
          <p:nvPr/>
        </p:nvSpPr>
        <p:spPr>
          <a:xfrm>
            <a:off x="510434" y="1496107"/>
            <a:ext cx="1668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①お問い合わせ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F0A1B85-182D-67AA-971F-D73BDFCE6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" y="1834661"/>
            <a:ext cx="909005" cy="1212446"/>
          </a:xfrm>
          <a:prstGeom prst="rect">
            <a:avLst/>
          </a:prstGeom>
        </p:spPr>
      </p:pic>
      <p:sp>
        <p:nvSpPr>
          <p:cNvPr id="12" name="台形 11">
            <a:extLst>
              <a:ext uri="{FF2B5EF4-FFF2-40B4-BE49-F238E27FC236}">
                <a16:creationId xmlns:a16="http://schemas.microsoft.com/office/drawing/2014/main" id="{7D132DF5-4659-6EF5-7228-905A8990C203}"/>
              </a:ext>
            </a:extLst>
          </p:cNvPr>
          <p:cNvSpPr/>
          <p:nvPr/>
        </p:nvSpPr>
        <p:spPr>
          <a:xfrm rot="10800000">
            <a:off x="2196738" y="1355418"/>
            <a:ext cx="2530799" cy="1832365"/>
          </a:xfrm>
          <a:prstGeom prst="trapezoid">
            <a:avLst>
              <a:gd name="adj" fmla="val 1777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9E713B-23A4-C6CE-90D3-282551A7879C}"/>
              </a:ext>
            </a:extLst>
          </p:cNvPr>
          <p:cNvSpPr txBox="1"/>
          <p:nvPr/>
        </p:nvSpPr>
        <p:spPr>
          <a:xfrm>
            <a:off x="2799556" y="1470353"/>
            <a:ext cx="1273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②現場調査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28E50DB-2970-D821-4240-500D0E925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49" y="1880371"/>
            <a:ext cx="1497197" cy="1166736"/>
          </a:xfrm>
          <a:prstGeom prst="rect">
            <a:avLst/>
          </a:prstGeom>
        </p:spPr>
      </p:pic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B9C5714C-6C68-ECB0-19EB-D56834059E07}"/>
              </a:ext>
            </a:extLst>
          </p:cNvPr>
          <p:cNvSpPr/>
          <p:nvPr/>
        </p:nvSpPr>
        <p:spPr>
          <a:xfrm rot="10800000">
            <a:off x="4507012" y="1355418"/>
            <a:ext cx="2723745" cy="1832367"/>
          </a:xfrm>
          <a:prstGeom prst="parallelogram">
            <a:avLst>
              <a:gd name="adj" fmla="val 18178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B72BBD-8E49-BF85-87CD-B3D2840B2ECB}"/>
              </a:ext>
            </a:extLst>
          </p:cNvPr>
          <p:cNvSpPr txBox="1"/>
          <p:nvPr/>
        </p:nvSpPr>
        <p:spPr>
          <a:xfrm>
            <a:off x="5035607" y="1470353"/>
            <a:ext cx="21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③見積依頼（下請）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6C01F06-4B5A-94F7-1C78-0AB8DE8373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69"/>
          <a:stretch/>
        </p:blipFill>
        <p:spPr>
          <a:xfrm>
            <a:off x="4936141" y="1856441"/>
            <a:ext cx="626637" cy="1214595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4C947AD0-3625-FF8F-A1DD-F43A3B13791A}"/>
              </a:ext>
            </a:extLst>
          </p:cNvPr>
          <p:cNvSpPr/>
          <p:nvPr/>
        </p:nvSpPr>
        <p:spPr>
          <a:xfrm>
            <a:off x="5758803" y="2117490"/>
            <a:ext cx="300942" cy="25390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90742270-7B1A-FAD3-6105-4ABCCADDD14F}"/>
              </a:ext>
            </a:extLst>
          </p:cNvPr>
          <p:cNvSpPr/>
          <p:nvPr/>
        </p:nvSpPr>
        <p:spPr>
          <a:xfrm rot="10800000">
            <a:off x="5730983" y="2553025"/>
            <a:ext cx="300942" cy="25390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CB31384-B6D4-6EFB-5385-AB52CB63BB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5"/>
          <a:stretch/>
        </p:blipFill>
        <p:spPr>
          <a:xfrm>
            <a:off x="6253088" y="1859653"/>
            <a:ext cx="610731" cy="1239284"/>
          </a:xfrm>
          <a:prstGeom prst="rect">
            <a:avLst/>
          </a:prstGeom>
        </p:spPr>
      </p:pic>
      <p:sp>
        <p:nvSpPr>
          <p:cNvPr id="21" name="台形 20">
            <a:extLst>
              <a:ext uri="{FF2B5EF4-FFF2-40B4-BE49-F238E27FC236}">
                <a16:creationId xmlns:a16="http://schemas.microsoft.com/office/drawing/2014/main" id="{BE1AE94C-541C-A52E-FAAC-27A60AA4CB01}"/>
              </a:ext>
            </a:extLst>
          </p:cNvPr>
          <p:cNvSpPr/>
          <p:nvPr/>
        </p:nvSpPr>
        <p:spPr>
          <a:xfrm>
            <a:off x="7063789" y="1355412"/>
            <a:ext cx="2655385" cy="1832371"/>
          </a:xfrm>
          <a:prstGeom prst="trapezoid">
            <a:avLst>
              <a:gd name="adj" fmla="val 18178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0D5C07-4F74-2D32-A82D-044C7B9840C8}"/>
              </a:ext>
            </a:extLst>
          </p:cNvPr>
          <p:cNvSpPr txBox="1"/>
          <p:nvPr/>
        </p:nvSpPr>
        <p:spPr>
          <a:xfrm>
            <a:off x="7335968" y="1483106"/>
            <a:ext cx="2174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④見積作成</a:t>
            </a:r>
            <a:r>
              <a:rPr kumimoji="0"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社内承認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BC966C51-4A5A-AA9A-3A1B-BC3743136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00" y="1949343"/>
            <a:ext cx="913121" cy="1097763"/>
          </a:xfrm>
          <a:prstGeom prst="rect">
            <a:avLst/>
          </a:prstGeom>
        </p:spPr>
      </p:pic>
      <p:sp>
        <p:nvSpPr>
          <p:cNvPr id="24" name="フローチャート: 手操作入力 23">
            <a:extLst>
              <a:ext uri="{FF2B5EF4-FFF2-40B4-BE49-F238E27FC236}">
                <a16:creationId xmlns:a16="http://schemas.microsoft.com/office/drawing/2014/main" id="{54E1A6B2-52FC-0CB4-1A70-EAAEFDB535D4}"/>
              </a:ext>
            </a:extLst>
          </p:cNvPr>
          <p:cNvSpPr/>
          <p:nvPr/>
        </p:nvSpPr>
        <p:spPr>
          <a:xfrm rot="16200000">
            <a:off x="9800340" y="999322"/>
            <a:ext cx="1832373" cy="2544547"/>
          </a:xfrm>
          <a:prstGeom prst="flowChartManualInpu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4664BC-001A-03A7-602D-8E1DF87F21AB}"/>
              </a:ext>
            </a:extLst>
          </p:cNvPr>
          <p:cNvSpPr txBox="1"/>
          <p:nvPr/>
        </p:nvSpPr>
        <p:spPr>
          <a:xfrm>
            <a:off x="9886569" y="1463955"/>
            <a:ext cx="1860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⑤見積提出・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受注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33DA353-4977-DE26-A67D-230C65263A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15" y="2012834"/>
            <a:ext cx="1613741" cy="987821"/>
          </a:xfrm>
          <a:prstGeom prst="rect">
            <a:avLst/>
          </a:prstGeom>
        </p:spPr>
      </p:pic>
      <p:sp>
        <p:nvSpPr>
          <p:cNvPr id="28" name="矢印: 左右 37">
            <a:extLst>
              <a:ext uri="{FF2B5EF4-FFF2-40B4-BE49-F238E27FC236}">
                <a16:creationId xmlns:a16="http://schemas.microsoft.com/office/drawing/2014/main" id="{A672DC7C-D776-F24A-26F9-BF208B05D3A3}"/>
              </a:ext>
            </a:extLst>
          </p:cNvPr>
          <p:cNvSpPr/>
          <p:nvPr/>
        </p:nvSpPr>
        <p:spPr>
          <a:xfrm>
            <a:off x="1535326" y="3226620"/>
            <a:ext cx="9435523" cy="660246"/>
          </a:xfrm>
          <a:prstGeom prst="left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現場調査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～見積提出・契約まで</a:t>
            </a:r>
          </a:p>
        </p:txBody>
      </p:sp>
      <p:sp>
        <p:nvSpPr>
          <p:cNvPr id="29" name="六角形 28">
            <a:extLst>
              <a:ext uri="{FF2B5EF4-FFF2-40B4-BE49-F238E27FC236}">
                <a16:creationId xmlns:a16="http://schemas.microsoft.com/office/drawing/2014/main" id="{D6CE8285-B2A5-E0A3-2E42-6F70EDF0B688}"/>
              </a:ext>
            </a:extLst>
          </p:cNvPr>
          <p:cNvSpPr/>
          <p:nvPr/>
        </p:nvSpPr>
        <p:spPr>
          <a:xfrm>
            <a:off x="3010248" y="3770129"/>
            <a:ext cx="6688347" cy="516701"/>
          </a:xfrm>
          <a:prstGeom prst="hexagon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10A7221-1092-CEA4-2F6E-DF7CF0ED2B46}"/>
              </a:ext>
            </a:extLst>
          </p:cNvPr>
          <p:cNvSpPr txBox="1"/>
          <p:nvPr/>
        </p:nvSpPr>
        <p:spPr>
          <a:xfrm>
            <a:off x="4639381" y="3755687"/>
            <a:ext cx="375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必要工数：約２週間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 20">
            <a:extLst>
              <a:ext uri="{FF2B5EF4-FFF2-40B4-BE49-F238E27FC236}">
                <a16:creationId xmlns:a16="http://schemas.microsoft.com/office/drawing/2014/main" id="{917AD34E-262C-3FFE-3F66-6BBA3B610F9B}"/>
              </a:ext>
            </a:extLst>
          </p:cNvPr>
          <p:cNvSpPr/>
          <p:nvPr/>
        </p:nvSpPr>
        <p:spPr>
          <a:xfrm>
            <a:off x="614584" y="4430375"/>
            <a:ext cx="4670102" cy="21958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 小規模工事見積・契約の対応の遅さ</a:t>
            </a:r>
            <a:endParaRPr kumimoji="0" lang="en-US" altLang="ja-JP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爆発 1 58">
            <a:extLst>
              <a:ext uri="{FF2B5EF4-FFF2-40B4-BE49-F238E27FC236}">
                <a16:creationId xmlns:a16="http://schemas.microsoft.com/office/drawing/2014/main" id="{D4EE1730-A36A-67C8-EE7D-F6CA23182F5D}"/>
              </a:ext>
            </a:extLst>
          </p:cNvPr>
          <p:cNvSpPr/>
          <p:nvPr/>
        </p:nvSpPr>
        <p:spPr>
          <a:xfrm>
            <a:off x="780603" y="4485374"/>
            <a:ext cx="2027931" cy="1255026"/>
          </a:xfrm>
          <a:prstGeom prst="irregularSeal1">
            <a:avLst/>
          </a:prstGeom>
          <a:solidFill>
            <a:srgbClr val="F7E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課題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CAC62CC-FF24-2E11-F14D-90E0479FFA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40" y="4601126"/>
            <a:ext cx="1675029" cy="1441365"/>
          </a:xfrm>
          <a:prstGeom prst="rect">
            <a:avLst/>
          </a:prstGeom>
        </p:spPr>
      </p:pic>
      <p:sp>
        <p:nvSpPr>
          <p:cNvPr id="34" name="角丸四角形 51">
            <a:extLst>
              <a:ext uri="{FF2B5EF4-FFF2-40B4-BE49-F238E27FC236}">
                <a16:creationId xmlns:a16="http://schemas.microsoft.com/office/drawing/2014/main" id="{2500B397-0DB6-DF71-E43C-EFB9E7637615}"/>
              </a:ext>
            </a:extLst>
          </p:cNvPr>
          <p:cNvSpPr/>
          <p:nvPr/>
        </p:nvSpPr>
        <p:spPr>
          <a:xfrm>
            <a:off x="6151446" y="4430375"/>
            <a:ext cx="5710889" cy="21958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EF337A3-313F-1C1B-D846-4FC73B4E95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43" y="4536968"/>
            <a:ext cx="1184378" cy="708581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8D25794-00ED-B594-C8FF-22C491FDF3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5371" r="8333" b="7222"/>
          <a:stretch/>
        </p:blipFill>
        <p:spPr>
          <a:xfrm>
            <a:off x="6525352" y="5650323"/>
            <a:ext cx="1260461" cy="88763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5138CC1-C0EA-297A-977C-9BCCCB508BA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1482" r="21295" b="25741"/>
          <a:stretch/>
        </p:blipFill>
        <p:spPr>
          <a:xfrm>
            <a:off x="8433104" y="4523741"/>
            <a:ext cx="996713" cy="76799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3E7C548-354B-ACAB-DE67-BF55BC37F3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58" y="4496255"/>
            <a:ext cx="566281" cy="79548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6D63305E-45DF-47F0-69C2-25B1740377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5952" y="4515780"/>
            <a:ext cx="422515" cy="816316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4392A66-5A28-53E4-B887-48BCC78D782F}"/>
              </a:ext>
            </a:extLst>
          </p:cNvPr>
          <p:cNvSpPr/>
          <p:nvPr/>
        </p:nvSpPr>
        <p:spPr>
          <a:xfrm>
            <a:off x="6649414" y="5245549"/>
            <a:ext cx="1289441" cy="333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顧客満足度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28796D3-EEDA-3233-E45F-C79279A58F9C}"/>
              </a:ext>
            </a:extLst>
          </p:cNvPr>
          <p:cNvSpPr/>
          <p:nvPr/>
        </p:nvSpPr>
        <p:spPr>
          <a:xfrm>
            <a:off x="8509289" y="5245549"/>
            <a:ext cx="1050090" cy="37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受注率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FD5BB03-E81B-0117-1003-B12AB0E6B8CA}"/>
              </a:ext>
            </a:extLst>
          </p:cNvPr>
          <p:cNvSpPr/>
          <p:nvPr/>
        </p:nvSpPr>
        <p:spPr>
          <a:xfrm>
            <a:off x="9864691" y="5233422"/>
            <a:ext cx="1841422" cy="37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大型工事の依頼率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下矢印 23">
            <a:extLst>
              <a:ext uri="{FF2B5EF4-FFF2-40B4-BE49-F238E27FC236}">
                <a16:creationId xmlns:a16="http://schemas.microsoft.com/office/drawing/2014/main" id="{C2B1AF4C-3A74-A9B8-9F43-87FE1B2D2B92}"/>
              </a:ext>
            </a:extLst>
          </p:cNvPr>
          <p:cNvSpPr/>
          <p:nvPr/>
        </p:nvSpPr>
        <p:spPr>
          <a:xfrm>
            <a:off x="7832028" y="5230674"/>
            <a:ext cx="265284" cy="381317"/>
          </a:xfrm>
          <a:prstGeom prst="downArrow">
            <a:avLst>
              <a:gd name="adj1" fmla="val 50000"/>
              <a:gd name="adj2" fmla="val 4333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下矢印 55">
            <a:extLst>
              <a:ext uri="{FF2B5EF4-FFF2-40B4-BE49-F238E27FC236}">
                <a16:creationId xmlns:a16="http://schemas.microsoft.com/office/drawing/2014/main" id="{3DB21D3B-0221-2E8A-207B-CD20D731A591}"/>
              </a:ext>
            </a:extLst>
          </p:cNvPr>
          <p:cNvSpPr/>
          <p:nvPr/>
        </p:nvSpPr>
        <p:spPr>
          <a:xfrm>
            <a:off x="9313401" y="5245549"/>
            <a:ext cx="265284" cy="381317"/>
          </a:xfrm>
          <a:prstGeom prst="downArrow">
            <a:avLst>
              <a:gd name="adj1" fmla="val 50000"/>
              <a:gd name="adj2" fmla="val 4333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1D8D5AD-809B-D064-7041-B27FDE52C732}"/>
              </a:ext>
            </a:extLst>
          </p:cNvPr>
          <p:cNvSpPr/>
          <p:nvPr/>
        </p:nvSpPr>
        <p:spPr>
          <a:xfrm>
            <a:off x="7775712" y="5808247"/>
            <a:ext cx="3953981" cy="73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無駄な見積作成</a:t>
            </a:r>
            <a:r>
              <a:rPr kumimoji="0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kumimoji="0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クレーム対応＝業務効率</a:t>
            </a:r>
            <a:endParaRPr kumimoji="0" lang="en-US" altLang="ja-JP" sz="16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下矢印 55">
            <a:extLst>
              <a:ext uri="{FF2B5EF4-FFF2-40B4-BE49-F238E27FC236}">
                <a16:creationId xmlns:a16="http://schemas.microsoft.com/office/drawing/2014/main" id="{133CD755-8D0E-B666-9567-1892125E1376}"/>
              </a:ext>
            </a:extLst>
          </p:cNvPr>
          <p:cNvSpPr/>
          <p:nvPr/>
        </p:nvSpPr>
        <p:spPr>
          <a:xfrm>
            <a:off x="11597051" y="5269006"/>
            <a:ext cx="265284" cy="381317"/>
          </a:xfrm>
          <a:prstGeom prst="downArrow">
            <a:avLst>
              <a:gd name="adj1" fmla="val 50000"/>
              <a:gd name="adj2" fmla="val 4333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0B3B43E-4F4F-5FD6-85E1-53BE5C2EB0DD}"/>
              </a:ext>
            </a:extLst>
          </p:cNvPr>
          <p:cNvCxnSpPr>
            <a:cxnSpLocks/>
          </p:cNvCxnSpPr>
          <p:nvPr/>
        </p:nvCxnSpPr>
        <p:spPr>
          <a:xfrm flipH="1">
            <a:off x="8652027" y="4632405"/>
            <a:ext cx="610597" cy="662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291674A8-60AA-7574-1405-5DE5E08509C7}"/>
              </a:ext>
            </a:extLst>
          </p:cNvPr>
          <p:cNvCxnSpPr>
            <a:cxnSpLocks/>
          </p:cNvCxnSpPr>
          <p:nvPr/>
        </p:nvCxnSpPr>
        <p:spPr>
          <a:xfrm>
            <a:off x="8602978" y="4672591"/>
            <a:ext cx="617448" cy="6191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1DC786A-ED0D-4D25-A04C-B87B39DBCF60}"/>
              </a:ext>
            </a:extLst>
          </p:cNvPr>
          <p:cNvCxnSpPr>
            <a:cxnSpLocks/>
          </p:cNvCxnSpPr>
          <p:nvPr/>
        </p:nvCxnSpPr>
        <p:spPr>
          <a:xfrm>
            <a:off x="10502058" y="4673555"/>
            <a:ext cx="617448" cy="6191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6985435-8E4A-EFE5-EBD2-6B3F5E41F2AB}"/>
              </a:ext>
            </a:extLst>
          </p:cNvPr>
          <p:cNvCxnSpPr>
            <a:cxnSpLocks/>
          </p:cNvCxnSpPr>
          <p:nvPr/>
        </p:nvCxnSpPr>
        <p:spPr>
          <a:xfrm flipH="1">
            <a:off x="10502697" y="4666001"/>
            <a:ext cx="610597" cy="662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下矢印 55">
            <a:extLst>
              <a:ext uri="{FF2B5EF4-FFF2-40B4-BE49-F238E27FC236}">
                <a16:creationId xmlns:a16="http://schemas.microsoft.com/office/drawing/2014/main" id="{D539A393-AB3C-76A4-08EC-1531D54B4093}"/>
              </a:ext>
            </a:extLst>
          </p:cNvPr>
          <p:cNvSpPr/>
          <p:nvPr/>
        </p:nvSpPr>
        <p:spPr>
          <a:xfrm>
            <a:off x="11597051" y="5986004"/>
            <a:ext cx="265284" cy="381317"/>
          </a:xfrm>
          <a:prstGeom prst="downArrow">
            <a:avLst>
              <a:gd name="adj1" fmla="val 50000"/>
              <a:gd name="adj2" fmla="val 4333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A5ED3D-8603-53EB-A27F-016D3502748E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48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6D9C-7B3B-3BDC-642C-B6DA48C91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角丸四角形 51">
            <a:extLst>
              <a:ext uri="{FF2B5EF4-FFF2-40B4-BE49-F238E27FC236}">
                <a16:creationId xmlns:a16="http://schemas.microsoft.com/office/drawing/2014/main" id="{06F0B7A8-E588-B93E-4CBD-C4F38352F564}"/>
              </a:ext>
            </a:extLst>
          </p:cNvPr>
          <p:cNvSpPr/>
          <p:nvPr/>
        </p:nvSpPr>
        <p:spPr>
          <a:xfrm>
            <a:off x="6061867" y="4971526"/>
            <a:ext cx="5710889" cy="15904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CB65B7-0CBA-2779-4FF7-4E163A63AD0F}"/>
              </a:ext>
            </a:extLst>
          </p:cNvPr>
          <p:cNvSpPr txBox="1"/>
          <p:nvPr/>
        </p:nvSpPr>
        <p:spPr>
          <a:xfrm>
            <a:off x="443345" y="448774"/>
            <a:ext cx="38524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「即決革命」導入後　　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27CB6B-F519-A528-AD3F-0A97D0649E79}"/>
              </a:ext>
            </a:extLst>
          </p:cNvPr>
          <p:cNvSpPr txBox="1"/>
          <p:nvPr/>
        </p:nvSpPr>
        <p:spPr>
          <a:xfrm>
            <a:off x="2676516" y="3924000"/>
            <a:ext cx="375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必要工数：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0" lang="en-US" altLang="ja-JP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0"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0" lang="ja-JP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D84F5203-B20B-8F5C-2329-D1A6B9327915}"/>
              </a:ext>
            </a:extLst>
          </p:cNvPr>
          <p:cNvGrpSpPr/>
          <p:nvPr/>
        </p:nvGrpSpPr>
        <p:grpSpPr>
          <a:xfrm>
            <a:off x="791525" y="4890762"/>
            <a:ext cx="4649664" cy="1751991"/>
            <a:chOff x="42176" y="4406901"/>
            <a:chExt cx="5409956" cy="2366812"/>
          </a:xfrm>
          <a:noFill/>
        </p:grpSpPr>
        <p:sp>
          <p:nvSpPr>
            <p:cNvPr id="52" name="角丸四角形 23">
              <a:extLst>
                <a:ext uri="{FF2B5EF4-FFF2-40B4-BE49-F238E27FC236}">
                  <a16:creationId xmlns:a16="http://schemas.microsoft.com/office/drawing/2014/main" id="{5548DE21-05B8-D85E-6294-69BD31C701C3}"/>
                </a:ext>
              </a:extLst>
            </p:cNvPr>
            <p:cNvSpPr/>
            <p:nvPr/>
          </p:nvSpPr>
          <p:spPr>
            <a:xfrm>
              <a:off x="63950" y="4406901"/>
              <a:ext cx="5388182" cy="236681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9EFAD62-79EF-93AD-9A43-BF6757B5007A}"/>
                </a:ext>
              </a:extLst>
            </p:cNvPr>
            <p:cNvSpPr txBox="1"/>
            <p:nvPr/>
          </p:nvSpPr>
          <p:spPr>
            <a:xfrm>
              <a:off x="42176" y="6223362"/>
              <a:ext cx="2894174" cy="3752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商品の原価・売価を社内決定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乗算 5">
              <a:extLst>
                <a:ext uri="{FF2B5EF4-FFF2-40B4-BE49-F238E27FC236}">
                  <a16:creationId xmlns:a16="http://schemas.microsoft.com/office/drawing/2014/main" id="{CCA88862-3E2A-BED4-B00C-9977D5678CAA}"/>
                </a:ext>
              </a:extLst>
            </p:cNvPr>
            <p:cNvSpPr/>
            <p:nvPr/>
          </p:nvSpPr>
          <p:spPr>
            <a:xfrm>
              <a:off x="2376631" y="5172578"/>
              <a:ext cx="725147" cy="707434"/>
            </a:xfrm>
            <a:prstGeom prst="mathMultipl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5A87CB28-28CC-729E-A8F6-7C8302EED40C}"/>
                </a:ext>
              </a:extLst>
            </p:cNvPr>
            <p:cNvSpPr txBox="1"/>
            <p:nvPr/>
          </p:nvSpPr>
          <p:spPr>
            <a:xfrm>
              <a:off x="2875448" y="6224057"/>
              <a:ext cx="2432960" cy="3752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「即決革命」に商品反映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DC2DF2A2-08F2-920A-A631-CE8148DD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12" y="4509357"/>
              <a:ext cx="1881476" cy="1697461"/>
            </a:xfrm>
            <a:prstGeom prst="rect">
              <a:avLst/>
            </a:prstGeom>
            <a:grpFill/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E0D83336-5F05-5B61-F0BD-65EAB7389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r="8146"/>
            <a:stretch/>
          </p:blipFill>
          <p:spPr>
            <a:xfrm>
              <a:off x="3098800" y="4511283"/>
              <a:ext cx="1881163" cy="1712079"/>
            </a:xfrm>
            <a:prstGeom prst="rect">
              <a:avLst/>
            </a:prstGeom>
            <a:grpFill/>
          </p:spPr>
        </p:pic>
      </p:grp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6F7A8CF5-952A-490A-1FAF-9ED34B1541A0}"/>
              </a:ext>
            </a:extLst>
          </p:cNvPr>
          <p:cNvSpPr/>
          <p:nvPr/>
        </p:nvSpPr>
        <p:spPr>
          <a:xfrm>
            <a:off x="7160911" y="5358677"/>
            <a:ext cx="5085507" cy="704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効率的な見積作成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効率的な受注体制</a:t>
            </a:r>
            <a:endParaRPr lang="en-US" altLang="ja-JP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＝業務効率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A53FF04A-E24D-8D68-74B3-CB1E4547A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26" y="5153088"/>
            <a:ext cx="622772" cy="1001851"/>
          </a:xfrm>
          <a:prstGeom prst="rect">
            <a:avLst/>
          </a:prstGeom>
        </p:spPr>
      </p:pic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6F234E8-4443-D36A-1998-50360AC1A009}"/>
              </a:ext>
            </a:extLst>
          </p:cNvPr>
          <p:cNvCxnSpPr>
            <a:cxnSpLocks/>
          </p:cNvCxnSpPr>
          <p:nvPr/>
        </p:nvCxnSpPr>
        <p:spPr>
          <a:xfrm>
            <a:off x="443345" y="11176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図 68">
            <a:extLst>
              <a:ext uri="{FF2B5EF4-FFF2-40B4-BE49-F238E27FC236}">
                <a16:creationId xmlns:a16="http://schemas.microsoft.com/office/drawing/2014/main" id="{CF93FDC6-6055-FE08-F4AD-1C993901D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357" y="1256705"/>
            <a:ext cx="7679286" cy="34949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40E43D-3F75-E527-D21E-F0133924C2F4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895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685CD-14BA-E3E7-47CA-FA5DC944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878313E-E080-3791-1BD8-61DE12A481D0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9EDD66-8CCC-3480-78B5-097521EFE548}"/>
              </a:ext>
            </a:extLst>
          </p:cNvPr>
          <p:cNvSpPr txBox="1"/>
          <p:nvPr/>
        </p:nvSpPr>
        <p:spPr>
          <a:xfrm>
            <a:off x="443346" y="462871"/>
            <a:ext cx="6650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建築会社様にご活用いただくメリット　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BEC3F9-E91A-920A-FD70-BCA531570B45}"/>
              </a:ext>
            </a:extLst>
          </p:cNvPr>
          <p:cNvSpPr/>
          <p:nvPr/>
        </p:nvSpPr>
        <p:spPr>
          <a:xfrm>
            <a:off x="959768" y="1646096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CDB3C19-2FD2-BF5F-A17A-3E9C23F21EE7}"/>
              </a:ext>
            </a:extLst>
          </p:cNvPr>
          <p:cNvCxnSpPr>
            <a:cxnSpLocks/>
          </p:cNvCxnSpPr>
          <p:nvPr/>
        </p:nvCxnSpPr>
        <p:spPr>
          <a:xfrm>
            <a:off x="1176149" y="2230566"/>
            <a:ext cx="8505061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0FCDB6-29FB-08C0-FD38-FD4E1A73440C}"/>
              </a:ext>
            </a:extLst>
          </p:cNvPr>
          <p:cNvSpPr txBox="1"/>
          <p:nvPr/>
        </p:nvSpPr>
        <p:spPr>
          <a:xfrm>
            <a:off x="1279319" y="1615165"/>
            <a:ext cx="40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B169BA-BDD0-4AA9-6AA4-6224329C9135}"/>
              </a:ext>
            </a:extLst>
          </p:cNvPr>
          <p:cNvSpPr txBox="1"/>
          <p:nvPr/>
        </p:nvSpPr>
        <p:spPr>
          <a:xfrm>
            <a:off x="1686803" y="173820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見積作成時間の短縮による営業効率の最適化。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C8D875-0296-7D69-FCA9-DCC1850AC830}"/>
              </a:ext>
            </a:extLst>
          </p:cNvPr>
          <p:cNvSpPr/>
          <p:nvPr/>
        </p:nvSpPr>
        <p:spPr>
          <a:xfrm>
            <a:off x="959768" y="2621281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790EA58-CE7F-B3CD-4345-5DC46E2FE03B}"/>
              </a:ext>
            </a:extLst>
          </p:cNvPr>
          <p:cNvCxnSpPr>
            <a:cxnSpLocks/>
          </p:cNvCxnSpPr>
          <p:nvPr/>
        </p:nvCxnSpPr>
        <p:spPr>
          <a:xfrm>
            <a:off x="1176149" y="3204042"/>
            <a:ext cx="8505061" cy="1051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40DC89-9C59-8E96-FB6D-968347940AC0}"/>
              </a:ext>
            </a:extLst>
          </p:cNvPr>
          <p:cNvSpPr txBox="1"/>
          <p:nvPr/>
        </p:nvSpPr>
        <p:spPr>
          <a:xfrm>
            <a:off x="1279319" y="2568223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1D73CCF-0340-D79A-DBA7-FB8C6801B57F}"/>
              </a:ext>
            </a:extLst>
          </p:cNvPr>
          <p:cNvSpPr txBox="1"/>
          <p:nvPr/>
        </p:nvSpPr>
        <p:spPr>
          <a:xfrm>
            <a:off x="1686803" y="26986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ミス削減による信頼性向上。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6CF383F-C98F-07AA-0D85-DC4131594873}"/>
              </a:ext>
            </a:extLst>
          </p:cNvPr>
          <p:cNvSpPr/>
          <p:nvPr/>
        </p:nvSpPr>
        <p:spPr>
          <a:xfrm>
            <a:off x="959768" y="3596465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6C737D-F1CC-6845-ED65-9904B6AF2153}"/>
              </a:ext>
            </a:extLst>
          </p:cNvPr>
          <p:cNvSpPr txBox="1"/>
          <p:nvPr/>
        </p:nvSpPr>
        <p:spPr>
          <a:xfrm>
            <a:off x="1294340" y="353608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9D90545-1B45-1B4D-2B8B-A4B2132B28C2}"/>
              </a:ext>
            </a:extLst>
          </p:cNvPr>
          <p:cNvCxnSpPr>
            <a:cxnSpLocks/>
          </p:cNvCxnSpPr>
          <p:nvPr/>
        </p:nvCxnSpPr>
        <p:spPr>
          <a:xfrm>
            <a:off x="1171000" y="4180935"/>
            <a:ext cx="851021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E4DFAEE-A10E-49FE-20DB-E9CE14D58F9D}"/>
              </a:ext>
            </a:extLst>
          </p:cNvPr>
          <p:cNvSpPr txBox="1"/>
          <p:nvPr/>
        </p:nvSpPr>
        <p:spPr>
          <a:xfrm>
            <a:off x="1741305" y="36707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顧客への迅速な対応による成約率向上。受注案件数の増加。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B0C3BE4-7E95-625D-535C-324E5AFAA109}"/>
              </a:ext>
            </a:extLst>
          </p:cNvPr>
          <p:cNvSpPr/>
          <p:nvPr/>
        </p:nvSpPr>
        <p:spPr>
          <a:xfrm>
            <a:off x="964469" y="4522143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9A96269-5483-E8F6-B791-64C815C17F8B}"/>
              </a:ext>
            </a:extLst>
          </p:cNvPr>
          <p:cNvCxnSpPr>
            <a:cxnSpLocks/>
          </p:cNvCxnSpPr>
          <p:nvPr/>
        </p:nvCxnSpPr>
        <p:spPr>
          <a:xfrm>
            <a:off x="1171000" y="5120139"/>
            <a:ext cx="851021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D0908D9-FC41-73F9-A497-C3BE64B979B7}"/>
              </a:ext>
            </a:extLst>
          </p:cNvPr>
          <p:cNvSpPr txBox="1"/>
          <p:nvPr/>
        </p:nvSpPr>
        <p:spPr>
          <a:xfrm>
            <a:off x="1294340" y="4471195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DEA7581-9F2D-EFFC-9EF4-F03ED33CCB82}"/>
              </a:ext>
            </a:extLst>
          </p:cNvPr>
          <p:cNvSpPr txBox="1"/>
          <p:nvPr/>
        </p:nvSpPr>
        <p:spPr>
          <a:xfrm>
            <a:off x="1741305" y="4609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データに基づいた営業戦略の立案。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38A5E4C-5E8F-4FC1-4BCF-4E90BE9546DB}"/>
              </a:ext>
            </a:extLst>
          </p:cNvPr>
          <p:cNvSpPr/>
          <p:nvPr/>
        </p:nvSpPr>
        <p:spPr>
          <a:xfrm>
            <a:off x="959768" y="5488045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B710C73-31A6-4312-E6C2-943333C83586}"/>
              </a:ext>
            </a:extLst>
          </p:cNvPr>
          <p:cNvSpPr txBox="1"/>
          <p:nvPr/>
        </p:nvSpPr>
        <p:spPr>
          <a:xfrm>
            <a:off x="1294340" y="5474260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6BBA5CF-DF54-82EF-EA3A-6238735CCE73}"/>
              </a:ext>
            </a:extLst>
          </p:cNvPr>
          <p:cNvCxnSpPr>
            <a:cxnSpLocks/>
          </p:cNvCxnSpPr>
          <p:nvPr/>
        </p:nvCxnSpPr>
        <p:spPr>
          <a:xfrm>
            <a:off x="1171000" y="6072515"/>
            <a:ext cx="8510210" cy="48076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AFD7374-F8D0-A6FB-B450-E092C533B6D4}"/>
              </a:ext>
            </a:extLst>
          </p:cNvPr>
          <p:cNvSpPr txBox="1"/>
          <p:nvPr/>
        </p:nvSpPr>
        <p:spPr>
          <a:xfrm>
            <a:off x="1765944" y="5610146"/>
            <a:ext cx="10086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電子契約の活用による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ペーパーレス化</a:t>
            </a: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。契約書類の発送が不要によるコスト削減。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8BDD10-D577-98B6-6EA2-7110E7BA0E7C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5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166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3445-39CB-F2AA-9628-490521A2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AE94C0C-608F-C6AF-F6DE-F021BECEA1FA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5710E-7517-B9F7-C51B-BAD43F5A95CA}"/>
              </a:ext>
            </a:extLst>
          </p:cNvPr>
          <p:cNvSpPr txBox="1"/>
          <p:nvPr/>
        </p:nvSpPr>
        <p:spPr>
          <a:xfrm>
            <a:off x="409056" y="429633"/>
            <a:ext cx="6650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即決革命では。。。　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56B5AB-A08C-921B-74AE-5B135D5DD7E0}"/>
              </a:ext>
            </a:extLst>
          </p:cNvPr>
          <p:cNvSpPr/>
          <p:nvPr/>
        </p:nvSpPr>
        <p:spPr>
          <a:xfrm>
            <a:off x="959768" y="1646096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8FFDC39-E0CD-07E5-45F8-C2D16F9369E6}"/>
              </a:ext>
            </a:extLst>
          </p:cNvPr>
          <p:cNvCxnSpPr>
            <a:cxnSpLocks/>
          </p:cNvCxnSpPr>
          <p:nvPr/>
        </p:nvCxnSpPr>
        <p:spPr>
          <a:xfrm>
            <a:off x="1176149" y="2230566"/>
            <a:ext cx="9945241" cy="22715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4605D2-C73B-6512-FF40-7A77440AA062}"/>
              </a:ext>
            </a:extLst>
          </p:cNvPr>
          <p:cNvSpPr txBox="1"/>
          <p:nvPr/>
        </p:nvSpPr>
        <p:spPr>
          <a:xfrm>
            <a:off x="1279319" y="1615165"/>
            <a:ext cx="40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9ED8523-7908-A757-8101-08BE614A1BAB}"/>
              </a:ext>
            </a:extLst>
          </p:cNvPr>
          <p:cNvSpPr/>
          <p:nvPr/>
        </p:nvSpPr>
        <p:spPr>
          <a:xfrm>
            <a:off x="959768" y="2621281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1BFE0A3-4B93-8751-E6E9-5897E48AA534}"/>
              </a:ext>
            </a:extLst>
          </p:cNvPr>
          <p:cNvCxnSpPr>
            <a:cxnSpLocks/>
          </p:cNvCxnSpPr>
          <p:nvPr/>
        </p:nvCxnSpPr>
        <p:spPr>
          <a:xfrm flipV="1">
            <a:off x="1176149" y="3168184"/>
            <a:ext cx="9945241" cy="35858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42DDBB-49ED-C4B9-883A-57FEBA91632E}"/>
              </a:ext>
            </a:extLst>
          </p:cNvPr>
          <p:cNvSpPr txBox="1"/>
          <p:nvPr/>
        </p:nvSpPr>
        <p:spPr>
          <a:xfrm>
            <a:off x="1279319" y="2568223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1CED170-F264-5076-C73D-1D63C20708A3}"/>
              </a:ext>
            </a:extLst>
          </p:cNvPr>
          <p:cNvSpPr/>
          <p:nvPr/>
        </p:nvSpPr>
        <p:spPr>
          <a:xfrm>
            <a:off x="959768" y="3596465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BAE980-BF29-A6A5-3C39-E4965DD0D05F}"/>
              </a:ext>
            </a:extLst>
          </p:cNvPr>
          <p:cNvSpPr txBox="1"/>
          <p:nvPr/>
        </p:nvSpPr>
        <p:spPr>
          <a:xfrm>
            <a:off x="1294340" y="353608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CF1A8BD-1CFF-9ECE-4CA1-1A41CCACCC5B}"/>
              </a:ext>
            </a:extLst>
          </p:cNvPr>
          <p:cNvCxnSpPr>
            <a:cxnSpLocks/>
          </p:cNvCxnSpPr>
          <p:nvPr/>
        </p:nvCxnSpPr>
        <p:spPr>
          <a:xfrm>
            <a:off x="1171000" y="4180935"/>
            <a:ext cx="995039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57D0749-1152-D07A-05E0-1A720BDD539D}"/>
              </a:ext>
            </a:extLst>
          </p:cNvPr>
          <p:cNvSpPr txBox="1"/>
          <p:nvPr/>
        </p:nvSpPr>
        <p:spPr>
          <a:xfrm>
            <a:off x="1599224" y="3700897"/>
            <a:ext cx="801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過去の見積データもクラウド上で一元管理出来るため、検索や再利用が容易。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9BEB91B-BA00-ABAF-2508-3EF2F7C03097}"/>
              </a:ext>
            </a:extLst>
          </p:cNvPr>
          <p:cNvSpPr/>
          <p:nvPr/>
        </p:nvSpPr>
        <p:spPr>
          <a:xfrm>
            <a:off x="964469" y="4522143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D182AD9-70F7-23D9-8245-24BC7577D2D7}"/>
              </a:ext>
            </a:extLst>
          </p:cNvPr>
          <p:cNvCxnSpPr>
            <a:cxnSpLocks/>
          </p:cNvCxnSpPr>
          <p:nvPr/>
        </p:nvCxnSpPr>
        <p:spPr>
          <a:xfrm>
            <a:off x="1171000" y="5120139"/>
            <a:ext cx="995039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47196E-8C9E-8287-05CE-5880F0609828}"/>
              </a:ext>
            </a:extLst>
          </p:cNvPr>
          <p:cNvSpPr txBox="1"/>
          <p:nvPr/>
        </p:nvSpPr>
        <p:spPr>
          <a:xfrm>
            <a:off x="1294340" y="4471195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A9A675-FB8F-740A-7CA5-C85D0D36BBB3}"/>
              </a:ext>
            </a:extLst>
          </p:cNvPr>
          <p:cNvSpPr txBox="1"/>
          <p:nvPr/>
        </p:nvSpPr>
        <p:spPr>
          <a:xfrm>
            <a:off x="1696201" y="1553306"/>
            <a:ext cx="93290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商品登録によって自社用カスタマイズが可能。弊社が無償で登録します！</a:t>
            </a:r>
            <a:endParaRPr kumimoji="1"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商品情報や顧客情報を登録しておけば、誰でも簡単に見積書を作成出来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F458B0-B04C-0E42-0FC8-485AE6048FF3}"/>
              </a:ext>
            </a:extLst>
          </p:cNvPr>
          <p:cNvSpPr txBox="1"/>
          <p:nvPr/>
        </p:nvSpPr>
        <p:spPr>
          <a:xfrm>
            <a:off x="1696201" y="2705448"/>
            <a:ext cx="8700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自動計算機能や入力補助機能により、人的ミスを大幅に削減。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E316BB-14CA-4406-5C26-14880FA45A75}"/>
              </a:ext>
            </a:extLst>
          </p:cNvPr>
          <p:cNvSpPr txBox="1"/>
          <p:nvPr/>
        </p:nvSpPr>
        <p:spPr>
          <a:xfrm>
            <a:off x="1765944" y="4642420"/>
            <a:ext cx="753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PC,</a:t>
            </a: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タブレット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スマートホンなど、様々なデバイスからアクセス可能。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A82F1B1-4961-5FD6-8494-95E8964BF52C}"/>
              </a:ext>
            </a:extLst>
          </p:cNvPr>
          <p:cNvSpPr/>
          <p:nvPr/>
        </p:nvSpPr>
        <p:spPr>
          <a:xfrm>
            <a:off x="959768" y="5488045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08BB05-0342-B2DD-D43A-DF201CDEC5BA}"/>
              </a:ext>
            </a:extLst>
          </p:cNvPr>
          <p:cNvSpPr txBox="1"/>
          <p:nvPr/>
        </p:nvSpPr>
        <p:spPr>
          <a:xfrm>
            <a:off x="1294340" y="5474260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43B4AED-F348-65AE-8D7F-EA328E18DB78}"/>
              </a:ext>
            </a:extLst>
          </p:cNvPr>
          <p:cNvCxnSpPr>
            <a:cxnSpLocks/>
          </p:cNvCxnSpPr>
          <p:nvPr/>
        </p:nvCxnSpPr>
        <p:spPr>
          <a:xfrm>
            <a:off x="1171000" y="6089563"/>
            <a:ext cx="9950390" cy="31028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FD6C410-3C0D-DC4B-E5C5-136DEB355771}"/>
              </a:ext>
            </a:extLst>
          </p:cNvPr>
          <p:cNvSpPr txBox="1"/>
          <p:nvPr/>
        </p:nvSpPr>
        <p:spPr>
          <a:xfrm>
            <a:off x="1765944" y="56127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現地で見積から電子契約まで一気通貫で可能。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7513F7-E575-0C08-B377-A33F0D22F217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6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91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E491D-1B5D-9B2D-2CD1-AE03DD9C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18FDC02-053B-94DC-7460-1D1D07E37A74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9D8236-AA9E-825A-CC20-290C153BD1D5}"/>
              </a:ext>
            </a:extLst>
          </p:cNvPr>
          <p:cNvSpPr txBox="1"/>
          <p:nvPr/>
        </p:nvSpPr>
        <p:spPr>
          <a:xfrm>
            <a:off x="443346" y="462871"/>
            <a:ext cx="6650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電子契約のメリット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56BA67-2A05-8683-E45E-8C66B3879000}"/>
              </a:ext>
            </a:extLst>
          </p:cNvPr>
          <p:cNvSpPr/>
          <p:nvPr/>
        </p:nvSpPr>
        <p:spPr>
          <a:xfrm>
            <a:off x="959768" y="1646096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25DD0A0-14FC-4A4D-96B0-A95727A663AB}"/>
              </a:ext>
            </a:extLst>
          </p:cNvPr>
          <p:cNvCxnSpPr>
            <a:cxnSpLocks/>
          </p:cNvCxnSpPr>
          <p:nvPr/>
        </p:nvCxnSpPr>
        <p:spPr>
          <a:xfrm>
            <a:off x="1176149" y="2230566"/>
            <a:ext cx="8505061" cy="3093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A8D546-C404-39F2-6D98-C2DD60FC2064}"/>
              </a:ext>
            </a:extLst>
          </p:cNvPr>
          <p:cNvSpPr txBox="1"/>
          <p:nvPr/>
        </p:nvSpPr>
        <p:spPr>
          <a:xfrm>
            <a:off x="1279319" y="1615165"/>
            <a:ext cx="40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FC4291-9742-7F5C-9133-05C504AE3A7A}"/>
              </a:ext>
            </a:extLst>
          </p:cNvPr>
          <p:cNvSpPr txBox="1"/>
          <p:nvPr/>
        </p:nvSpPr>
        <p:spPr>
          <a:xfrm>
            <a:off x="1622148" y="1744593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紙の保管がなくなり保管場所が必要ない。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A3E0D9-BB9D-BA15-8DD6-8EB467233439}"/>
              </a:ext>
            </a:extLst>
          </p:cNvPr>
          <p:cNvSpPr/>
          <p:nvPr/>
        </p:nvSpPr>
        <p:spPr>
          <a:xfrm>
            <a:off x="959768" y="2621281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6294CD7-C931-7AEA-33F3-0D082953D77B}"/>
              </a:ext>
            </a:extLst>
          </p:cNvPr>
          <p:cNvCxnSpPr>
            <a:cxnSpLocks/>
          </p:cNvCxnSpPr>
          <p:nvPr/>
        </p:nvCxnSpPr>
        <p:spPr>
          <a:xfrm>
            <a:off x="1176149" y="3204042"/>
            <a:ext cx="8505061" cy="1051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B46D99A-3651-13D9-6903-123EB709DEA6}"/>
              </a:ext>
            </a:extLst>
          </p:cNvPr>
          <p:cNvSpPr txBox="1"/>
          <p:nvPr/>
        </p:nvSpPr>
        <p:spPr>
          <a:xfrm>
            <a:off x="1279319" y="2568223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E30ABA-1980-C7B4-5A9F-3CE93FAA4A4D}"/>
              </a:ext>
            </a:extLst>
          </p:cNvPr>
          <p:cNvSpPr txBox="1"/>
          <p:nvPr/>
        </p:nvSpPr>
        <p:spPr>
          <a:xfrm>
            <a:off x="1686803" y="269866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印紙代、郵便代が不要となりコスト削減。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3B4B9F9-9338-B58D-CAE9-C9264DD72771}"/>
              </a:ext>
            </a:extLst>
          </p:cNvPr>
          <p:cNvSpPr/>
          <p:nvPr/>
        </p:nvSpPr>
        <p:spPr>
          <a:xfrm>
            <a:off x="959768" y="3596465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4A929D2-2FD4-CFC9-745D-38F13FD1C176}"/>
              </a:ext>
            </a:extLst>
          </p:cNvPr>
          <p:cNvSpPr txBox="1"/>
          <p:nvPr/>
        </p:nvSpPr>
        <p:spPr>
          <a:xfrm>
            <a:off x="1294340" y="3536089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AA8CBFD-3337-779D-4D70-8713BB2097D7}"/>
              </a:ext>
            </a:extLst>
          </p:cNvPr>
          <p:cNvCxnSpPr>
            <a:cxnSpLocks/>
          </p:cNvCxnSpPr>
          <p:nvPr/>
        </p:nvCxnSpPr>
        <p:spPr>
          <a:xfrm>
            <a:off x="1171000" y="4180935"/>
            <a:ext cx="851021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76E19F7-CC5E-9996-CD2D-EE460D87333F}"/>
              </a:ext>
            </a:extLst>
          </p:cNvPr>
          <p:cNvSpPr txBox="1"/>
          <p:nvPr/>
        </p:nvSpPr>
        <p:spPr>
          <a:xfrm>
            <a:off x="1686803" y="3672137"/>
            <a:ext cx="8700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コンプライアンスの強化：契約書に記載するバックデートなどの不正防止。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9786529-701A-74FA-EB0C-692D5C09B7D2}"/>
              </a:ext>
            </a:extLst>
          </p:cNvPr>
          <p:cNvSpPr/>
          <p:nvPr/>
        </p:nvSpPr>
        <p:spPr>
          <a:xfrm>
            <a:off x="964469" y="4522143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64C6E1F-1E33-40AF-0B5D-FFC8DA6C0BF3}"/>
              </a:ext>
            </a:extLst>
          </p:cNvPr>
          <p:cNvCxnSpPr>
            <a:cxnSpLocks/>
          </p:cNvCxnSpPr>
          <p:nvPr/>
        </p:nvCxnSpPr>
        <p:spPr>
          <a:xfrm>
            <a:off x="1171000" y="5120139"/>
            <a:ext cx="851021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6A4DA17-3574-426E-043B-98B5C3A7DB61}"/>
              </a:ext>
            </a:extLst>
          </p:cNvPr>
          <p:cNvSpPr txBox="1"/>
          <p:nvPr/>
        </p:nvSpPr>
        <p:spPr>
          <a:xfrm>
            <a:off x="1294340" y="4471195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902E0B3-382C-47EA-E5AC-504D826C7284}"/>
              </a:ext>
            </a:extLst>
          </p:cNvPr>
          <p:cNvSpPr txBox="1"/>
          <p:nvPr/>
        </p:nvSpPr>
        <p:spPr>
          <a:xfrm>
            <a:off x="1741305" y="460969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契約手続きの可視化。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E5600D0-A981-94A6-8233-47EA79C75BF5}"/>
              </a:ext>
            </a:extLst>
          </p:cNvPr>
          <p:cNvSpPr/>
          <p:nvPr/>
        </p:nvSpPr>
        <p:spPr>
          <a:xfrm>
            <a:off x="959768" y="5488045"/>
            <a:ext cx="211232" cy="58447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235E15E-E635-B086-298C-2F73AFAA20A2}"/>
              </a:ext>
            </a:extLst>
          </p:cNvPr>
          <p:cNvSpPr txBox="1"/>
          <p:nvPr/>
        </p:nvSpPr>
        <p:spPr>
          <a:xfrm>
            <a:off x="1294340" y="5474260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71B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  <a:endParaRPr kumimoji="1" lang="ja-JP" altLang="en-US" sz="3600" dirty="0">
              <a:solidFill>
                <a:srgbClr val="0071BC"/>
              </a:solidFill>
              <a:latin typeface="Segoe UI Black" panose="020B0A02040204020203" pitchFamily="34" charset="0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2F137768-39C2-D61F-85AA-502A18DFA530}"/>
              </a:ext>
            </a:extLst>
          </p:cNvPr>
          <p:cNvCxnSpPr>
            <a:cxnSpLocks/>
          </p:cNvCxnSpPr>
          <p:nvPr/>
        </p:nvCxnSpPr>
        <p:spPr>
          <a:xfrm>
            <a:off x="1171000" y="6086299"/>
            <a:ext cx="851021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6754962-8133-4774-6454-43C3DD0644F0}"/>
              </a:ext>
            </a:extLst>
          </p:cNvPr>
          <p:cNvSpPr txBox="1"/>
          <p:nvPr/>
        </p:nvSpPr>
        <p:spPr>
          <a:xfrm>
            <a:off x="1765944" y="5610147"/>
            <a:ext cx="6257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ペ－パーレス化によって契約書の準備時間が１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３に短縮。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1300E7-65FE-CC79-2842-DE3F262FBBEC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7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34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21647-4CC0-3F70-1B3B-FF80D3C5D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B9E3D08-DE76-5ED6-9059-172364F2597B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EC8546-1AA4-A111-DD21-224F6B0E0C18}"/>
              </a:ext>
            </a:extLst>
          </p:cNvPr>
          <p:cNvSpPr txBox="1"/>
          <p:nvPr/>
        </p:nvSpPr>
        <p:spPr>
          <a:xfrm>
            <a:off x="443346" y="462871"/>
            <a:ext cx="6650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「即決革命」の特徴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7195AC-058C-DA5B-A5A9-65696897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083" y="292013"/>
            <a:ext cx="2004047" cy="94369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52CDBFA-97F3-AA5B-A0CE-8A538302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24" y="2733964"/>
            <a:ext cx="4005276" cy="3525227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A8F2E766-49EE-1E5D-B30C-10FF6069B221}"/>
              </a:ext>
            </a:extLst>
          </p:cNvPr>
          <p:cNvSpPr/>
          <p:nvPr/>
        </p:nvSpPr>
        <p:spPr>
          <a:xfrm>
            <a:off x="866905" y="1716927"/>
            <a:ext cx="4079167" cy="5172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565F91-0828-FE4B-0324-EE32F81AB051}"/>
              </a:ext>
            </a:extLst>
          </p:cNvPr>
          <p:cNvSpPr txBox="1"/>
          <p:nvPr/>
        </p:nvSpPr>
        <p:spPr>
          <a:xfrm>
            <a:off x="-187694" y="1823998"/>
            <a:ext cx="618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エクセル入力方式で初期設定が簡単！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802F6FF-0D4A-6678-EFC0-DFDA5847B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697" y="2733964"/>
            <a:ext cx="6395898" cy="3299154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18778A01-88CF-42DD-55ED-EF3A3594EC35}"/>
              </a:ext>
            </a:extLst>
          </p:cNvPr>
          <p:cNvSpPr/>
          <p:nvPr/>
        </p:nvSpPr>
        <p:spPr>
          <a:xfrm>
            <a:off x="6356295" y="1697711"/>
            <a:ext cx="4079167" cy="59112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134F36-830D-CBB4-AEF1-6CF6DAC01CF5}"/>
              </a:ext>
            </a:extLst>
          </p:cNvPr>
          <p:cNvSpPr txBox="1"/>
          <p:nvPr/>
        </p:nvSpPr>
        <p:spPr>
          <a:xfrm>
            <a:off x="5301697" y="1823998"/>
            <a:ext cx="618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0"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見積・受注・発注までの工数を大幅カット！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59C954-2138-76B2-F43E-8BB64A4CA42E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8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94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6D08D-563E-94F9-2E15-68880367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707976C-D7DD-A15B-428C-D6C094237D12}"/>
              </a:ext>
            </a:extLst>
          </p:cNvPr>
          <p:cNvCxnSpPr>
            <a:cxnSpLocks/>
          </p:cNvCxnSpPr>
          <p:nvPr/>
        </p:nvCxnSpPr>
        <p:spPr>
          <a:xfrm>
            <a:off x="595745" y="1270000"/>
            <a:ext cx="8700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79FD17-9422-1F7A-FA1C-2AEF22A4C8C4}"/>
              </a:ext>
            </a:extLst>
          </p:cNvPr>
          <p:cNvSpPr txBox="1"/>
          <p:nvPr/>
        </p:nvSpPr>
        <p:spPr>
          <a:xfrm>
            <a:off x="443346" y="462871"/>
            <a:ext cx="6650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「即決革命」の特徴　　　　　　　　　　　　　　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endParaRPr kumimoji="1" lang="ja-JP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3F4E18-2B0C-F378-E124-5946A4A9F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083" y="292013"/>
            <a:ext cx="2004047" cy="943696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19DF8839-62E6-C633-7661-CCC6CAFD6D9D}"/>
              </a:ext>
            </a:extLst>
          </p:cNvPr>
          <p:cNvSpPr/>
          <p:nvPr/>
        </p:nvSpPr>
        <p:spPr>
          <a:xfrm>
            <a:off x="866905" y="1716927"/>
            <a:ext cx="4079167" cy="5172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11F6A1B-151D-4EBE-9471-CF5FF0920CDB}"/>
              </a:ext>
            </a:extLst>
          </p:cNvPr>
          <p:cNvSpPr/>
          <p:nvPr/>
        </p:nvSpPr>
        <p:spPr>
          <a:xfrm>
            <a:off x="6356295" y="1697711"/>
            <a:ext cx="4079167" cy="59112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244AA0-52AF-55E3-08EF-8F058F7FC22F}"/>
              </a:ext>
            </a:extLst>
          </p:cNvPr>
          <p:cNvSpPr txBox="1"/>
          <p:nvPr/>
        </p:nvSpPr>
        <p:spPr>
          <a:xfrm>
            <a:off x="-92364" y="1806268"/>
            <a:ext cx="618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0"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営業コストを大幅カット、売上増にも貢献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C2DA7C-56C6-A1DD-8D2F-144D03DD1586}"/>
              </a:ext>
            </a:extLst>
          </p:cNvPr>
          <p:cNvSpPr txBox="1"/>
          <p:nvPr/>
        </p:nvSpPr>
        <p:spPr>
          <a:xfrm>
            <a:off x="5301697" y="1823997"/>
            <a:ext cx="618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値引・承認権限の設定や分析機能も充実！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FA3546-AE16-FD8E-FF31-6C82A2E28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17" y="2323505"/>
            <a:ext cx="3802241" cy="405787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AD7AEC2-E37B-1555-98F2-4FF38B983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295" y="2475501"/>
            <a:ext cx="6272770" cy="38257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48D8BD-A592-5375-4478-B78BCCFE17EF}"/>
              </a:ext>
            </a:extLst>
          </p:cNvPr>
          <p:cNvSpPr txBox="1"/>
          <p:nvPr/>
        </p:nvSpPr>
        <p:spPr>
          <a:xfrm>
            <a:off x="11932920" y="6339989"/>
            <a:ext cx="2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9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249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1085</Words>
  <Application>Microsoft Office PowerPoint</Application>
  <PresentationFormat>ワイド画面</PresentationFormat>
  <Paragraphs>257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BIZ UDPゴシック</vt:lpstr>
      <vt:lpstr>Meiryo UI</vt:lpstr>
      <vt:lpstr>UD デジタル 教科書体 N-B</vt:lpstr>
      <vt:lpstr>メイリオ</vt:lpstr>
      <vt:lpstr>游ゴシック</vt:lpstr>
      <vt:lpstr>游ゴシック Light</vt:lpstr>
      <vt:lpstr>Arial</vt:lpstr>
      <vt:lpstr>Segoe UI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佐々木 理沙</dc:creator>
  <cp:lastModifiedBy>赤井 貴哉</cp:lastModifiedBy>
  <cp:revision>108</cp:revision>
  <cp:lastPrinted>2025-05-30T09:09:42Z</cp:lastPrinted>
  <dcterms:created xsi:type="dcterms:W3CDTF">2025-05-28T05:33:14Z</dcterms:created>
  <dcterms:modified xsi:type="dcterms:W3CDTF">2025-06-30T01:45:32Z</dcterms:modified>
</cp:coreProperties>
</file>